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  <p:sldMasterId id="2147483708" r:id="rId2"/>
  </p:sldMasterIdLst>
  <p:notesMasterIdLst>
    <p:notesMasterId r:id="rId57"/>
  </p:notesMasterIdLst>
  <p:sldIdLst>
    <p:sldId id="256" r:id="rId3"/>
    <p:sldId id="257" r:id="rId4"/>
    <p:sldId id="278" r:id="rId5"/>
    <p:sldId id="264" r:id="rId6"/>
    <p:sldId id="265" r:id="rId7"/>
    <p:sldId id="266" r:id="rId8"/>
    <p:sldId id="267" r:id="rId9"/>
    <p:sldId id="279" r:id="rId10"/>
    <p:sldId id="270" r:id="rId11"/>
    <p:sldId id="281" r:id="rId12"/>
    <p:sldId id="272" r:id="rId13"/>
    <p:sldId id="273" r:id="rId14"/>
    <p:sldId id="283" r:id="rId15"/>
    <p:sldId id="277" r:id="rId16"/>
    <p:sldId id="287" r:id="rId17"/>
    <p:sldId id="284" r:id="rId18"/>
    <p:sldId id="285" r:id="rId19"/>
    <p:sldId id="286" r:id="rId20"/>
    <p:sldId id="289" r:id="rId21"/>
    <p:sldId id="288" r:id="rId22"/>
    <p:sldId id="290" r:id="rId23"/>
    <p:sldId id="291" r:id="rId24"/>
    <p:sldId id="292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3" r:id="rId34"/>
    <p:sldId id="302" r:id="rId35"/>
    <p:sldId id="307" r:id="rId36"/>
    <p:sldId id="305" r:id="rId37"/>
    <p:sldId id="304" r:id="rId38"/>
    <p:sldId id="306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22" r:id="rId54"/>
    <p:sldId id="323" r:id="rId55"/>
    <p:sldId id="324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F9FEC-71A0-4437-A22F-E03B75A14AC4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EEB15-7CAF-4A6F-BAF1-86D657750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33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Suppose each chunk is 64 bytes. If I do malloc(100), what do I have to do with my bitmap to find that free space?
https://www.polleverywhere.com/multiple_choice_polls/kxrnOZ5W51SaJQxlXUlbn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36C7D-BD10-4085-9D3E-BC991E8447B8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4360E0-BF39-49EA-948A-2363667608F9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37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How do we deallocate (free) the rightmost group of chunks?
https://www.polleverywhere.com/multiple_choice_polls/S8uYsHHYbfEu4z9XAk3Ci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36C7D-BD10-4085-9D3E-BC991E8447B8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5C9A57-8092-4852-9650-66648ACD0CC1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52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What do you notice about the pattern of 0's and 1's here?
https://www.polleverywhere.com/multiple_choice_polls/rQxp9KMGgsE7dNQJYxutr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453B1-BD5C-4757-9CF2-D558D58151E4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8E6D36-C5C2-4F1A-AEE9-E6F239C615F6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08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If we want to allocate more memory, where's the most obvious way to allocate it?
https://www.polleverywhere.com/multiple_choice_polls/WKjC36kmqZwwKTLlSOXQ3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36C7D-BD10-4085-9D3E-BC991E8447B8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7F2DFE-EE90-4181-ADCE-B903E0E7FC3A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15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Now we want to allocate a block like this, How do we find a spot where it will fit?
https://www.polleverywhere.com/multiple_choice_polls/tHcJBcBPV6GFQK3g8QMHG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36C7D-BD10-4085-9D3E-BC991E8447B8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CDDECE-6B61-4211-8C87-3DF1392D2148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96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What is internal fragmentation?
https://www.polleverywhere.com/multiple_choice_polls/XduAG6BHEoOwX3jdBswNG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527E0-436C-4C9C-A044-D6E023A68498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4DE243-FB0B-4FBA-918D-A4D79841A486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0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Can You Have More Than Two Free Blocks in a Row?
https://www.polleverywhere.com/multiple_choice_polls/85TOEckFMrn1Pstr7SD5o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527E0-436C-4C9C-A044-D6E023A68498}" type="slidenum">
              <a:rPr lang="en-US" smtClean="0"/>
              <a:t>51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98C1B0-4C8C-4F0E-8D5E-68F7CBB2A4BE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76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210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160EA64-D806-43AC-9DF2-F8C432F32B4C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573B9-5254-4EED-9FD5-B183735A7E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 0449 Recitation 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9B99B8-555B-4239-8101-4A54573939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Gordon Lu</a:t>
            </a:r>
          </a:p>
        </p:txBody>
      </p:sp>
    </p:spTree>
    <p:extLst>
      <p:ext uri="{BB962C8B-B14F-4D97-AF65-F5344CB8AC3E}">
        <p14:creationId xmlns:p14="http://schemas.microsoft.com/office/powerpoint/2010/main" val="804553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5A99A6-C9B1-41D1-A343-13B5CAED732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09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2A94-D766-4564-A3BD-5CC0F30C1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Allocation via Bit 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1C06A-6837-4279-8C58-0E2AE4DE8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We've got to find </a:t>
            </a:r>
            <a:r>
              <a:rPr lang="en-US" b="1" dirty="0"/>
              <a:t>at least</a:t>
            </a:r>
            <a:r>
              <a:rPr lang="en-US" dirty="0"/>
              <a:t> 2 0s in a row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4F91EF-1DD5-48EF-A5B6-FFF51E3DD1F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061335"/>
            <a:ext cx="5943600" cy="7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2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42A91-EBC8-4232-AD14-0C5F284A5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Allocation via Bit 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F8FA1-190E-4DBA-8A05-3CE53F911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Then mark them as </a:t>
            </a:r>
            <a:r>
              <a:rPr lang="en-US" b="1" dirty="0"/>
              <a:t>used! (Set the bits to 1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CD37D5-C305-4596-992B-519191077EA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059112"/>
            <a:ext cx="5943600" cy="73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8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069A1E-CA80-4ABC-ADA0-7A4D325F5C7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01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ABC38-93F6-4F8B-9DED-FE4539E68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Deallocation via Bit 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D81D6-5E52-45D6-97DF-1BC16D3FE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So, what's the catch?</a:t>
            </a:r>
          </a:p>
          <a:p>
            <a:r>
              <a:rPr lang="en-US" dirty="0"/>
              <a:t>Since the bits are adjacent to one another, whenever you set some bits to 0, you "automatically" get bigger blocks of free memory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5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FA37B-95F1-4C56-A310-C85B64F55D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Entropy</a:t>
            </a:r>
          </a:p>
        </p:txBody>
      </p:sp>
    </p:spTree>
    <p:extLst>
      <p:ext uri="{BB962C8B-B14F-4D97-AF65-F5344CB8AC3E}">
        <p14:creationId xmlns:p14="http://schemas.microsoft.com/office/powerpoint/2010/main" val="3341912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2E729A-D159-4470-9E80-D6172791844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59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FAB4E-A303-4AC7-A8C3-A4013FF13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It seems silly to store a bunch of 1’s, 0’s then 1’s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2871F-F292-462E-B3B2-6291C693A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we did </a:t>
            </a:r>
            <a:r>
              <a:rPr lang="en-US" i="1" dirty="0"/>
              <a:t>this </a:t>
            </a:r>
            <a:r>
              <a:rPr lang="en-US" dirty="0"/>
              <a:t>instead:</a:t>
            </a:r>
          </a:p>
          <a:p>
            <a:r>
              <a:rPr lang="en-US" b="1" dirty="0"/>
              <a:t>Record the exact sizes </a:t>
            </a:r>
            <a:r>
              <a:rPr lang="en-US" dirty="0"/>
              <a:t>of each </a:t>
            </a:r>
            <a:r>
              <a:rPr lang="en-US" b="1" dirty="0"/>
              <a:t>contiguous</a:t>
            </a:r>
            <a:r>
              <a:rPr lang="en-US" dirty="0"/>
              <a:t> block</a:t>
            </a:r>
          </a:p>
          <a:p>
            <a:r>
              <a:rPr lang="en-US" dirty="0"/>
              <a:t>Then </a:t>
            </a:r>
            <a:r>
              <a:rPr lang="en-US" b="1" dirty="0"/>
              <a:t>link </a:t>
            </a:r>
            <a:r>
              <a:rPr lang="en-US" b="1" dirty="0" err="1"/>
              <a:t>em</a:t>
            </a:r>
            <a:r>
              <a:rPr lang="en-US" b="1" dirty="0"/>
              <a:t> together… </a:t>
            </a:r>
            <a:r>
              <a:rPr lang="en-US" dirty="0"/>
              <a:t>into a </a:t>
            </a:r>
            <a:r>
              <a:rPr lang="en-US" b="1" dirty="0"/>
              <a:t>list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19842C-C595-40AF-94D7-4F0962416C2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698" y="4216400"/>
            <a:ext cx="5943600" cy="92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C9E4B-9692-453E-8D27-432844577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can </a:t>
            </a:r>
            <a:r>
              <a:rPr lang="en-US" b="1" dirty="0"/>
              <a:t>embed the list within the free and allocated blocks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7D8B6-566F-4047-A270-409435F2B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Every block starts with a </a:t>
            </a:r>
            <a:r>
              <a:rPr lang="en-US" b="1" dirty="0"/>
              <a:t>header</a:t>
            </a:r>
            <a:r>
              <a:rPr lang="en-US" dirty="0"/>
              <a:t> that includes the size, pointer, and its status (used or not)</a:t>
            </a:r>
          </a:p>
          <a:p>
            <a:r>
              <a:rPr lang="en-US" dirty="0"/>
              <a:t>So, a 100B block will take up maybe 112B total:</a:t>
            </a:r>
          </a:p>
          <a:p>
            <a:r>
              <a:rPr lang="en-US" dirty="0"/>
              <a:t>12B for the header</a:t>
            </a:r>
          </a:p>
          <a:p>
            <a:r>
              <a:rPr lang="en-US" dirty="0"/>
              <a:t>100B for the space the user asked for</a:t>
            </a:r>
          </a:p>
          <a:p>
            <a:r>
              <a:rPr lang="en-US" dirty="0"/>
              <a:t>The </a:t>
            </a:r>
            <a:r>
              <a:rPr lang="en-US" b="1" dirty="0"/>
              <a:t>allocator</a:t>
            </a:r>
            <a:r>
              <a:rPr lang="en-US" dirty="0"/>
              <a:t> is the only one who sees these headers.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C2905A-FB34-49D7-AF61-8541460DC54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2919655"/>
            <a:ext cx="5943600" cy="69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6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FA37B-95F1-4C56-A310-C85B64F55D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Allocation Algorithms</a:t>
            </a:r>
          </a:p>
        </p:txBody>
      </p:sp>
    </p:spTree>
    <p:extLst>
      <p:ext uri="{BB962C8B-B14F-4D97-AF65-F5344CB8AC3E}">
        <p14:creationId xmlns:p14="http://schemas.microsoft.com/office/powerpoint/2010/main" val="1435226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64183-300D-40C4-803F-BD1B5D1EE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B9B14-73C2-4F57-8661-52CC81348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281472"/>
            <a:ext cx="7729728" cy="36118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/>
              <a:t>To be covered today:</a:t>
            </a:r>
          </a:p>
          <a:p>
            <a:pPr marL="342900" indent="-342900">
              <a:buAutoNum type="arabicParenR"/>
            </a:pPr>
            <a:r>
              <a:rPr lang="en-US" sz="1400" dirty="0"/>
              <a:t>Basic Memory Allocation</a:t>
            </a:r>
          </a:p>
          <a:p>
            <a:pPr marL="342900" indent="-342900">
              <a:buAutoNum type="arabicParenR"/>
            </a:pPr>
            <a:r>
              <a:rPr lang="en-US" sz="1400" b="1" dirty="0">
                <a:solidFill>
                  <a:srgbClr val="FF0000"/>
                </a:solidFill>
              </a:rPr>
              <a:t>Hints on the Cache Lab</a:t>
            </a:r>
          </a:p>
          <a:p>
            <a:pPr marL="0" indent="0">
              <a:buNone/>
            </a:pP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03522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5B86B-4B27-431F-A591-385CC270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Tabula Rasa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DC15F-A264-4DEC-A735-411C2A195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When your program first starts up, the heap looks like this: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252C0E-628E-455E-8C09-47E3EF5540A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480" y="3264852"/>
            <a:ext cx="5943600" cy="63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0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A1FF7B-FFDA-4A21-BD0E-ACCE66F1576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5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D452D-2461-4239-9339-5BC187159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Uh oh, something’s not right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5BD93-200A-4C73-B8DD-BE591BDC9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middle of the program, the heap will look more like this: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69A451-7880-482F-8BFA-017A2D4E7AA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3117215"/>
            <a:ext cx="5943600" cy="6235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9EEFF3-1C72-4FF5-B00C-8ECB836C7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802" y="3195637"/>
            <a:ext cx="788037" cy="51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65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C58F4-C81A-4982-A9A9-89E46641F3F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79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B5B5E-8553-4438-8FBE-CC21C029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FE447-0576-4F76-AB34-D5A5B9FD1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start at the </a:t>
            </a:r>
            <a:r>
              <a:rPr lang="en-US" b="1" dirty="0"/>
              <a:t>beginning</a:t>
            </a:r>
            <a:r>
              <a:rPr lang="en-US" dirty="0"/>
              <a:t> of the heap, looking for a spot</a:t>
            </a:r>
          </a:p>
          <a:p>
            <a:r>
              <a:rPr lang="en-US" dirty="0"/>
              <a:t>When we find a spot </a:t>
            </a:r>
            <a:r>
              <a:rPr lang="en-US" b="1" dirty="0"/>
              <a:t>big enough,</a:t>
            </a:r>
            <a:r>
              <a:rPr lang="en-US" dirty="0"/>
              <a:t> that's where it goes</a:t>
            </a:r>
          </a:p>
          <a:p>
            <a:r>
              <a:rPr lang="en-US" dirty="0"/>
              <a:t>This is called </a:t>
            </a:r>
            <a:r>
              <a:rPr lang="en-US" b="1" dirty="0"/>
              <a:t>first-fit</a:t>
            </a:r>
            <a:r>
              <a:rPr lang="en-US" dirty="0"/>
              <a:t> cause it puts it in the </a:t>
            </a:r>
            <a:r>
              <a:rPr lang="en-US" b="1" dirty="0"/>
              <a:t>first</a:t>
            </a:r>
            <a:r>
              <a:rPr lang="en-US" dirty="0"/>
              <a:t> spot it </a:t>
            </a:r>
            <a:r>
              <a:rPr lang="en-US" b="1" dirty="0"/>
              <a:t>fits.</a:t>
            </a:r>
            <a:endParaRPr lang="en-US" dirty="0"/>
          </a:p>
          <a:p>
            <a:endParaRPr lang="en-US" b="1" dirty="0"/>
          </a:p>
          <a:p>
            <a:r>
              <a:rPr lang="en-US" b="1" dirty="0"/>
              <a:t>How long does it take to find that free block?</a:t>
            </a:r>
            <a:endParaRPr lang="en-US" dirty="0"/>
          </a:p>
          <a:p>
            <a:r>
              <a:rPr lang="en-US" dirty="0"/>
              <a:t>It's </a:t>
            </a:r>
            <a:r>
              <a:rPr lang="en-US" b="1" dirty="0"/>
              <a:t>linear</a:t>
            </a:r>
            <a:r>
              <a:rPr lang="en-US" dirty="0"/>
              <a:t> in the number of blocks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7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FD59D-9DFE-4916-87C8-B1D344982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Downsides of First-Fit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36AB7-ECCD-4E29-BAD7-26509FB0A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With first-fit, the heap will often end up looking like this: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Everything's clustered around the beginning. This is good actually!</a:t>
            </a:r>
          </a:p>
          <a:p>
            <a:r>
              <a:rPr lang="en-US" dirty="0"/>
              <a:t>Cause it leaves us with a nice big empty space</a:t>
            </a:r>
          </a:p>
          <a:p>
            <a:r>
              <a:rPr lang="en-US" dirty="0"/>
              <a:t>But…</a:t>
            </a:r>
          </a:p>
          <a:p>
            <a:r>
              <a:rPr lang="en-US" dirty="0"/>
              <a:t>There are lots of </a:t>
            </a:r>
            <a:r>
              <a:rPr lang="en-US" b="1" dirty="0"/>
              <a:t>holes</a:t>
            </a:r>
            <a:endParaRPr lang="en-US" dirty="0"/>
          </a:p>
          <a:p>
            <a:r>
              <a:rPr lang="en-US" dirty="0"/>
              <a:t>The holes will likely be </a:t>
            </a:r>
            <a:r>
              <a:rPr lang="en-US" b="1" dirty="0"/>
              <a:t>small</a:t>
            </a:r>
            <a:r>
              <a:rPr lang="en-US" dirty="0"/>
              <a:t> and therefore useless (wasted)</a:t>
            </a:r>
          </a:p>
          <a:p>
            <a:r>
              <a:rPr lang="en-US" dirty="0"/>
              <a:t>We waste a lot of </a:t>
            </a:r>
            <a:r>
              <a:rPr lang="en-US" b="1" dirty="0"/>
              <a:t>time</a:t>
            </a:r>
            <a:r>
              <a:rPr lang="en-US" dirty="0"/>
              <a:t> looking through those small holes before we get to that big empty space</a:t>
            </a:r>
          </a:p>
          <a:p>
            <a:pPr lvl="0"/>
            <a:r>
              <a:rPr lang="en-US" b="1" i="1" dirty="0"/>
              <a:t>Why start from the beginning every time?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2FD60C-F126-4087-BCBF-6287893996F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0" y="2852420"/>
            <a:ext cx="5943600" cy="5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7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F5550-2704-4E90-B509-773727586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EAFA3-E3F2-477E-8974-A9974862E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we start looking from where we </a:t>
            </a:r>
            <a:r>
              <a:rPr lang="en-US" b="1" dirty="0"/>
              <a:t>last allocated </a:t>
            </a:r>
            <a:r>
              <a:rPr lang="en-US" dirty="0"/>
              <a:t>a block?</a:t>
            </a:r>
          </a:p>
          <a:p>
            <a:r>
              <a:rPr lang="en-US" dirty="0"/>
              <a:t>Next-Fit makes it faster to find a block, but spaces things out more: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Since it starts from the last allocation, it spreads things out and misses what might be good spaces earlier in the heap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E3DF58-5C4A-41F9-9BC9-EF128ED017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563560"/>
            <a:ext cx="5943600" cy="62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9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22FCD-2ED4-44F6-AC25-3D36E54E2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 Square Peg in a Slightly Larger Square Hole: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79FF5-34BD-4C8D-A832-945E7E75B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Let's say our heap looks like this, and the orange block is the </a:t>
            </a:r>
            <a:r>
              <a:rPr lang="en-US" b="1" dirty="0"/>
              <a:t>most-recently-allocated </a:t>
            </a:r>
            <a:r>
              <a:rPr lang="en-US" dirty="0"/>
              <a:t>one: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Now we want to allocate this: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5C1D17-1100-4C28-A81A-704F1856AB9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947" y="3332098"/>
            <a:ext cx="5943600" cy="628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2E9949-B93A-4C28-90D9-446043E1C61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930" y="4189035"/>
            <a:ext cx="147955" cy="69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6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1A83D-C100-493C-9308-7495A321D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would </a:t>
            </a:r>
            <a:r>
              <a:rPr lang="en-US" b="1" dirty="0"/>
              <a:t>First-Fit </a:t>
            </a:r>
            <a:r>
              <a:rPr lang="en-US" dirty="0"/>
              <a:t>put this block?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5F945-0D30-4E44-8610-E6C3D4F2B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Yep, at the first place it fits!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4FAC17-9C38-490C-B503-E7F0B2956A2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136265"/>
            <a:ext cx="5943600" cy="58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0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6CBFC-4391-4969-A6FB-672F3FB87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would </a:t>
            </a:r>
            <a:r>
              <a:rPr lang="en-US" b="1" dirty="0"/>
              <a:t>Next-Fit </a:t>
            </a:r>
            <a:r>
              <a:rPr lang="en-US" dirty="0"/>
              <a:t>put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A8285-B2C6-43FA-85B0-984CD665D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Yep, the next place it fits starting from the orange block that was just allocated!!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ECEA28-3A74-4A8A-9324-F2F44B2D8F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732" y="3564441"/>
            <a:ext cx="5943600" cy="553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4685E0-FF19-4DDE-9466-83BA6D16E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307" y="3587174"/>
            <a:ext cx="135187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1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FA37B-95F1-4C56-A310-C85B64F55D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 Brief Introduction to Memory Allocation</a:t>
            </a:r>
          </a:p>
        </p:txBody>
      </p:sp>
    </p:spTree>
    <p:extLst>
      <p:ext uri="{BB962C8B-B14F-4D97-AF65-F5344CB8AC3E}">
        <p14:creationId xmlns:p14="http://schemas.microsoft.com/office/powerpoint/2010/main" val="11240817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AB097-C32D-4C6E-857A-67049C1A9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But what place would make the most sense?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04F9EED-8EEC-40A7-8983-1EF768D33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wherever, the free space is </a:t>
            </a:r>
            <a:r>
              <a:rPr lang="en-US" b="1" dirty="0"/>
              <a:t>closest to the right size!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This is </a:t>
            </a:r>
            <a:r>
              <a:rPr lang="en-US" b="1" dirty="0"/>
              <a:t>best-fit.</a:t>
            </a:r>
            <a:endParaRPr lang="en-US" dirty="0"/>
          </a:p>
          <a:p>
            <a:endParaRPr lang="en-US" dirty="0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98A3539A-497B-4F29-9039-73450794534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2990349"/>
            <a:ext cx="9601200" cy="8773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6D6D20-B406-47FE-9F81-25F1D056C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707" y="3020829"/>
            <a:ext cx="216307" cy="8485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0B15C1-26CC-4DE2-B3B3-2A88497CE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507" y="3020829"/>
            <a:ext cx="216307" cy="84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6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58719-D018-4AF4-ADCD-738C89E4D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But what if you wanted the worst possible case?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A926C-0E73-44C6-8E0B-710CDB938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You’d put the chunk wherever it'll </a:t>
            </a:r>
            <a:r>
              <a:rPr lang="en-US" b="1" dirty="0"/>
              <a:t>leave a bigger block </a:t>
            </a:r>
            <a:r>
              <a:rPr lang="en-US" dirty="0"/>
              <a:t>of free space!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is </a:t>
            </a:r>
            <a:r>
              <a:rPr lang="en-US" b="1" dirty="0"/>
              <a:t>worst-fit.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F870FD-8D66-4FB9-916D-984A3DD9805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161665"/>
            <a:ext cx="5943600" cy="5346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15BACC-0BE8-40C6-BA4B-0879F6F38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977" y="3186112"/>
            <a:ext cx="123825" cy="5102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CF21C9-AE3C-46B4-8279-C0C69D6A6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987" y="3186112"/>
            <a:ext cx="123825" cy="5102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0DBBA7-7377-4091-B99E-E87E334DE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547" y="3186111"/>
            <a:ext cx="123825" cy="51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1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FA37B-95F1-4C56-A310-C85B64F55D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Best of Intentions</a:t>
            </a:r>
          </a:p>
        </p:txBody>
      </p:sp>
    </p:spTree>
    <p:extLst>
      <p:ext uri="{BB962C8B-B14F-4D97-AF65-F5344CB8AC3E}">
        <p14:creationId xmlns:p14="http://schemas.microsoft.com/office/powerpoint/2010/main" val="3471641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5CC1C-4481-4E90-9751-115558A45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Neither of these schemes really makes things any better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497D0-20FE-4280-B023-558531D79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/>
          <a:lstStyle/>
          <a:p>
            <a:r>
              <a:rPr lang="en-US" b="1" dirty="0"/>
              <a:t>Best-Fit</a:t>
            </a:r>
            <a:r>
              <a:rPr lang="en-US" dirty="0"/>
              <a:t> will leave </a:t>
            </a:r>
            <a:r>
              <a:rPr lang="en-US" b="1" dirty="0"/>
              <a:t>tons of tiny unusable holes</a:t>
            </a:r>
          </a:p>
          <a:p>
            <a:pPr marL="0" indent="0">
              <a:buNone/>
            </a:pPr>
            <a:endParaRPr lang="en-US" dirty="0"/>
          </a:p>
          <a:p>
            <a:endParaRPr lang="en-US" b="1" dirty="0"/>
          </a:p>
          <a:p>
            <a:r>
              <a:rPr lang="en-US" b="1" dirty="0"/>
              <a:t>Worst-Fit</a:t>
            </a:r>
            <a:r>
              <a:rPr lang="en-US" dirty="0"/>
              <a:t> will "clump" allocations better, but tends to leave </a:t>
            </a:r>
            <a:r>
              <a:rPr lang="en-US" b="1" dirty="0"/>
              <a:t>several similarly-sized large holes that all gradually get smaller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AF752E-0BA4-4CAC-8EF8-534B2A95979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3003637"/>
            <a:ext cx="5943600" cy="549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74C90C-78F0-43A4-8FE3-79A1D420644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4455009"/>
            <a:ext cx="5943600" cy="55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1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F60A1-5AC6-44CC-AC78-2401439D6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But… there’s a corollary!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AC115-97C4-4C15-99C8-35337C2E7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Worst of all, both algorithms force us to </a:t>
            </a:r>
            <a:r>
              <a:rPr lang="en-US" b="1" dirty="0"/>
              <a:t>look at every free block in the heap on every allocation</a:t>
            </a:r>
          </a:p>
          <a:p>
            <a:endParaRPr lang="en-US" b="1" dirty="0"/>
          </a:p>
          <a:p>
            <a:r>
              <a:rPr lang="en-US" b="1" dirty="0"/>
              <a:t>Best-Fit</a:t>
            </a:r>
            <a:r>
              <a:rPr lang="en-US" dirty="0"/>
              <a:t> </a:t>
            </a:r>
            <a:r>
              <a:rPr lang="en-US" i="1" dirty="0"/>
              <a:t>can</a:t>
            </a:r>
            <a:r>
              <a:rPr lang="en-US" dirty="0"/>
              <a:t> stop early by finding an exactly-sized hole for the desired block, but </a:t>
            </a:r>
            <a:r>
              <a:rPr lang="en-US" b="1" dirty="0"/>
              <a:t>Worst-Fit</a:t>
            </a:r>
            <a:r>
              <a:rPr lang="en-US" dirty="0"/>
              <a:t> </a:t>
            </a:r>
            <a:r>
              <a:rPr lang="en-US" b="1" dirty="0"/>
              <a:t>HAS</a:t>
            </a:r>
            <a:r>
              <a:rPr lang="en-US" dirty="0"/>
              <a:t> to look at all the free blocks.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29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9C137F-60D6-42B5-9D47-3BAD4A536B9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447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C2A4A-E328-49AE-8165-E6F8D2D25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correct answer is C!!</a:t>
            </a:r>
          </a:p>
        </p:txBody>
      </p:sp>
    </p:spTree>
    <p:extLst>
      <p:ext uri="{BB962C8B-B14F-4D97-AF65-F5344CB8AC3E}">
        <p14:creationId xmlns:p14="http://schemas.microsoft.com/office/powerpoint/2010/main" val="14745557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C908E-1D93-4453-A30C-4313A0C46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38951"/>
            <a:ext cx="9601196" cy="1303867"/>
          </a:xfrm>
        </p:spPr>
        <p:txBody>
          <a:bodyPr/>
          <a:lstStyle/>
          <a:p>
            <a:r>
              <a:rPr lang="en-US" dirty="0"/>
              <a:t>A brief reminder of internal fragmentation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365AB-9C89-4169-87BB-A39777DAC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say we called </a:t>
            </a:r>
            <a:r>
              <a:rPr lang="en-US" b="1" dirty="0"/>
              <a:t>malloc(60)</a:t>
            </a:r>
            <a:r>
              <a:rPr lang="en-US" dirty="0"/>
              <a:t>, and we have the following heap: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B43737-E45B-4FFE-82CE-7613C995EE5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774" y="3185160"/>
            <a:ext cx="5943600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3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EA6FA-D3E0-46BF-A183-9F1583B1C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reminder of internal fragmentation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E7537-B52E-4ACA-B410-423A6C10E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Well, we could just allocate the 60, and mark the block as used: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But… we’ve left ourselves with 40 free blocks as used </a:t>
            </a:r>
            <a:r>
              <a:rPr lang="en-US" dirty="0">
                <a:sym typeface="Wingdings" panose="05000000000000000000" pitchFamily="2" charset="2"/>
              </a:rPr>
              <a:t>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is </a:t>
            </a:r>
            <a:r>
              <a:rPr lang="en-US" b="1" dirty="0"/>
              <a:t>internal fragmentation!!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70FDCB-DF6A-4CB9-B216-4BE22A6F2A9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75"/>
          <a:stretch/>
        </p:blipFill>
        <p:spPr>
          <a:xfrm>
            <a:off x="2955235" y="3001617"/>
            <a:ext cx="5943600" cy="4273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29B2B7-07CE-4AFE-BB62-629B9AAC6B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8757"/>
          <a:stretch/>
        </p:blipFill>
        <p:spPr>
          <a:xfrm>
            <a:off x="3076650" y="4011359"/>
            <a:ext cx="5822185" cy="42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1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FA37B-95F1-4C56-A310-C85B64F55D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Splitting a Free Block</a:t>
            </a:r>
          </a:p>
        </p:txBody>
      </p:sp>
    </p:spTree>
    <p:extLst>
      <p:ext uri="{BB962C8B-B14F-4D97-AF65-F5344CB8AC3E}">
        <p14:creationId xmlns:p14="http://schemas.microsoft.com/office/powerpoint/2010/main" val="1119125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708DF-3D15-4672-B6FF-2F84F83B1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Heap is just a big chunk of data!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12BD8B-9786-4DC6-8E28-81A993C40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6346" y="2796775"/>
            <a:ext cx="7639308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810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0B238-C229-470B-96DD-BBB84728F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Memory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9F90B-EB8A-4915-ABC1-436FA1D83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Rather than just carelessly allocate memory, </a:t>
            </a:r>
            <a:r>
              <a:rPr lang="en-US" b="1" dirty="0"/>
              <a:t>we want to allocate exactly the amount of memory that the user requests!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99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F48B-B862-41A6-A91D-011F9E852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General Split Block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1D31F-39BD-4666-B037-9484E5C98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want to allocate 60 bytes: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en-US" dirty="0"/>
          </a:p>
          <a:p>
            <a:pPr marL="457200" indent="-457200">
              <a:buAutoNum type="arabicParenR"/>
            </a:pPr>
            <a:r>
              <a:rPr lang="en-US" dirty="0"/>
              <a:t>Count 60B into the block and put a new header there: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C6C2A5-EA7A-4AAD-BDD2-79030BD4A8B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561" y="2914534"/>
            <a:ext cx="4714875" cy="751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AFC0A6-1DB8-4B7D-A2AA-BFEC359B314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561" y="4207900"/>
            <a:ext cx="446722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1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DFB9-1295-4AEE-ADA4-A6E457A42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General Split Block Algorithm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7A50B-BA69-4E50-B95D-4B0628E84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233062"/>
            <a:ext cx="7729728" cy="35069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2) Do </a:t>
            </a:r>
            <a:r>
              <a:rPr lang="en-US" sz="1400" b="1" dirty="0"/>
              <a:t>100-60-sizeof(header) </a:t>
            </a:r>
            <a:r>
              <a:rPr lang="en-US" sz="1400" dirty="0"/>
              <a:t>to get the size of the new free block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Assume headers are 12 bytes</a:t>
            </a: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D26372-D810-4E02-BD5D-A8D7C92A1CA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479" y="4246972"/>
            <a:ext cx="4737100" cy="10877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594C94-E765-43BD-8436-4E6DD938E16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342" y="2503838"/>
            <a:ext cx="4679315" cy="10642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D3CA5A-3879-4408-B908-B893EEF97F2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370" y="3427764"/>
            <a:ext cx="4747260" cy="1096010"/>
          </a:xfrm>
          <a:prstGeom prst="rect">
            <a:avLst/>
          </a:prstGeom>
        </p:spPr>
      </p:pic>
      <p:sp>
        <p:nvSpPr>
          <p:cNvPr id="9" name="Curved Right Arrow 222">
            <a:extLst>
              <a:ext uri="{FF2B5EF4-FFF2-40B4-BE49-F238E27FC236}">
                <a16:creationId xmlns:a16="http://schemas.microsoft.com/office/drawing/2014/main" id="{1E74C35B-43EA-4DB4-972A-19DC43120160}"/>
              </a:ext>
            </a:extLst>
          </p:cNvPr>
          <p:cNvSpPr/>
          <p:nvPr/>
        </p:nvSpPr>
        <p:spPr>
          <a:xfrm>
            <a:off x="3399473" y="3116931"/>
            <a:ext cx="288925" cy="90233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Curved Right Arrow 222">
            <a:extLst>
              <a:ext uri="{FF2B5EF4-FFF2-40B4-BE49-F238E27FC236}">
                <a16:creationId xmlns:a16="http://schemas.microsoft.com/office/drawing/2014/main" id="{CB2B84C6-7192-4936-8544-FA6EFB31C812}"/>
              </a:ext>
            </a:extLst>
          </p:cNvPr>
          <p:cNvSpPr/>
          <p:nvPr/>
        </p:nvSpPr>
        <p:spPr>
          <a:xfrm>
            <a:off x="3365503" y="4072606"/>
            <a:ext cx="288925" cy="90233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8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DFB9-1295-4AEE-ADA4-A6E457A42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General Split Block Algorithm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7A50B-BA69-4E50-B95D-4B0628E84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3) Insert the new header into the linked list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1FC24F-A173-4AC7-AB75-3187225656B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546" y="3047856"/>
            <a:ext cx="5943600" cy="1482725"/>
          </a:xfrm>
          <a:prstGeom prst="rect">
            <a:avLst/>
          </a:prstGeom>
        </p:spPr>
      </p:pic>
      <p:sp>
        <p:nvSpPr>
          <p:cNvPr id="14" name="Curved Right Arrow 222">
            <a:extLst>
              <a:ext uri="{FF2B5EF4-FFF2-40B4-BE49-F238E27FC236}">
                <a16:creationId xmlns:a16="http://schemas.microsoft.com/office/drawing/2014/main" id="{EDEF099B-1554-441C-B48F-3BEAFD3EAC5D}"/>
              </a:ext>
            </a:extLst>
          </p:cNvPr>
          <p:cNvSpPr/>
          <p:nvPr/>
        </p:nvSpPr>
        <p:spPr>
          <a:xfrm>
            <a:off x="2372158" y="4079413"/>
            <a:ext cx="288925" cy="90233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F68ABD-ACA0-4A48-9C80-E262605E7A7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546" y="4530580"/>
            <a:ext cx="5988050" cy="145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5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28ECB-9345-4FE4-8092-305E979FD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General Split Block Algorithm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6D2D3-EB7B-45F7-B4E0-425CE0D72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 the old header to the new size and mark it used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7BC589-CCAD-4261-B237-12AC794E5B8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17" y="3099534"/>
            <a:ext cx="5943600" cy="133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2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FA37B-95F1-4C56-A310-C85B64F55D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Heap Deallocation</a:t>
            </a:r>
          </a:p>
        </p:txBody>
      </p:sp>
    </p:spTree>
    <p:extLst>
      <p:ext uri="{BB962C8B-B14F-4D97-AF65-F5344CB8AC3E}">
        <p14:creationId xmlns:p14="http://schemas.microsoft.com/office/powerpoint/2010/main" val="20551409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86A65-2B23-4B86-9167-839C565BA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actually a lot easier than malloc!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735E5-60FA-4264-A678-BC003F58E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So, the user wants to free up 100B of memory: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So, just mark the block as free, and that’s it!!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68B519-92B1-4319-8DB6-F341256E24E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61"/>
          <a:stretch/>
        </p:blipFill>
        <p:spPr>
          <a:xfrm>
            <a:off x="3124199" y="2980286"/>
            <a:ext cx="5943600" cy="9266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BE848E-C34B-4C44-9394-566751A02BD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3124199" y="4660219"/>
            <a:ext cx="5943600" cy="82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2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612A4-E50E-497D-A8CF-A437F8834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But… what if we have two adjacent free blocks?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47A9C-A867-40A2-B719-89AD618C4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Even if we have 120B of memory, we can’t allocate it!!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E0384F-21C7-4EAC-BAA3-1A034C5F6E5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90"/>
          <a:stretch/>
        </p:blipFill>
        <p:spPr>
          <a:xfrm>
            <a:off x="2850931" y="3080102"/>
            <a:ext cx="5943600" cy="87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511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DCF3E-7939-43C0-B4D3-3F41FA8F8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Coalescing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CD6C6-EE1E-479C-A811-5520F7543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So, we </a:t>
            </a:r>
            <a:r>
              <a:rPr lang="en-US" b="1" dirty="0"/>
              <a:t>coalesce</a:t>
            </a:r>
            <a:r>
              <a:rPr lang="en-US" dirty="0"/>
              <a:t> the adjacent free blocks! (coalesce -&gt; compact them blocks together!!)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1060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25FC8-B027-4550-85CD-0FCC027C7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Coalescing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12FF8-56DB-444C-BA16-FD910D91B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the current heap: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r>
              <a:rPr lang="en-US" dirty="0"/>
              <a:t>Sum the sizes of the </a:t>
            </a:r>
            <a:r>
              <a:rPr lang="en-US" b="1" dirty="0"/>
              <a:t>two blocks + </a:t>
            </a:r>
            <a:r>
              <a:rPr lang="en-US" b="1" dirty="0" err="1"/>
              <a:t>sizeof</a:t>
            </a:r>
            <a:r>
              <a:rPr lang="en-US" b="1" dirty="0"/>
              <a:t>(header)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B9AE0E-9E30-4EB7-B2FC-A0B27501BB8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916555"/>
            <a:ext cx="5943600" cy="10248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925AA3-5643-498B-A883-B0482BE09C2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4567133"/>
            <a:ext cx="5943600" cy="130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95F9-D967-41C3-8A1F-3C1DB4F90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 time we call malloc, we slice a chunk off of it!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739CB3-1B25-4557-B1AF-FEAD353F627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802579"/>
            <a:ext cx="9601200" cy="101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623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B3842-45F5-4F7E-8B4D-4988D6546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Coalescing Algorithm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EDAE1-2A58-4572-BF79-B88E662F6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2) Remove the middle header from the linked list.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3) Update the first header with the new size.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0238DD-49B8-4780-86CF-4E6C08D95E6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586" y="2969348"/>
            <a:ext cx="5284076" cy="11717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1538BC-51AE-491F-BA73-D4031403294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586" y="4553492"/>
            <a:ext cx="5284076" cy="135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4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CDB735-3CE2-41EA-856D-96865574933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7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727F5-6124-4299-9991-CE4FB1904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you have more than two free blocks in a row?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B9666-9540-4C53-9434-EBBDC75F1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Yep, if you free a block between two free blocks!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r>
              <a:rPr lang="en-US" dirty="0"/>
              <a:t>Coalescing the first two free blocks yields: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232C82-7373-42B4-ACC6-C721DE37D45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001645"/>
            <a:ext cx="5943600" cy="8547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85179E-1C30-4CFB-B36F-19ED8C7076C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45"/>
          <a:stretch/>
        </p:blipFill>
        <p:spPr>
          <a:xfrm>
            <a:off x="3124200" y="4550434"/>
            <a:ext cx="5943600" cy="7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1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727F5-6124-4299-9991-CE4FB1904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you have more than two free blocks in a row (cont.)?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B9666-9540-4C53-9434-EBBDC75F1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2) Coalescing the new free block with the third free block yields: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75B5DC-83EE-4326-8318-C5635D77B7C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87"/>
          <a:stretch/>
        </p:blipFill>
        <p:spPr>
          <a:xfrm>
            <a:off x="3124199" y="3005608"/>
            <a:ext cx="5943600" cy="84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17A76-785F-4A35-98BB-18CA307D49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536201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749F6-1DFF-4C59-A51F-AE9264817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Freeing memory leaves gaps!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18AABD-8BF5-4F86-B978-1ECE4718716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2889884"/>
            <a:ext cx="6991350" cy="128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53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A7DA2-B14D-4E9B-8BDC-5C28B3C63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Fragmentation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6E67B-92F7-40CC-930C-C16DE5571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External Fragmentation is the result of having </a:t>
            </a:r>
            <a:r>
              <a:rPr lang="en-US" b="1" dirty="0"/>
              <a:t>free memory</a:t>
            </a:r>
            <a:r>
              <a:rPr lang="en-US" dirty="0"/>
              <a:t> split into lots of small </a:t>
            </a:r>
            <a:r>
              <a:rPr lang="en-US" i="1" dirty="0"/>
              <a:t>fragments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- External </a:t>
            </a:r>
            <a:r>
              <a:rPr lang="en-US" dirty="0"/>
              <a:t>because the free memory is </a:t>
            </a:r>
            <a:r>
              <a:rPr lang="en-US" i="1" dirty="0"/>
              <a:t>outside</a:t>
            </a:r>
            <a:r>
              <a:rPr lang="en-US" dirty="0"/>
              <a:t> the allocated blocks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AF8515-F182-403D-A26B-D23C5F3F550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038813"/>
            <a:ext cx="5943600" cy="183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4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FA37B-95F1-4C56-A310-C85B64F55D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Bit Maps!</a:t>
            </a:r>
          </a:p>
        </p:txBody>
      </p:sp>
    </p:spTree>
    <p:extLst>
      <p:ext uri="{BB962C8B-B14F-4D97-AF65-F5344CB8AC3E}">
        <p14:creationId xmlns:p14="http://schemas.microsoft.com/office/powerpoint/2010/main" val="9435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7AFCE-A682-4FE9-9272-98F5C662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 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425BA-4DBC-401C-A118-61BBAE5AC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4800" dirty="0"/>
              <a:t>If we divided the heap into </a:t>
            </a:r>
            <a:r>
              <a:rPr lang="en-US" sz="4800" b="1" dirty="0"/>
              <a:t>uniformly sized chunks</a:t>
            </a:r>
            <a:r>
              <a:rPr lang="en-US" sz="4800" dirty="0"/>
              <a:t>: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/>
              <a:t>What's a simple way to say which are used and which are free?</a:t>
            </a:r>
          </a:p>
          <a:p>
            <a:r>
              <a:rPr lang="en-US" sz="4800" dirty="0"/>
              <a:t>Use a </a:t>
            </a:r>
            <a:r>
              <a:rPr lang="en-US" sz="4800" dirty="0" err="1"/>
              <a:t>boolean</a:t>
            </a:r>
            <a:r>
              <a:rPr lang="en-US" sz="4800" dirty="0"/>
              <a:t> (true/false) </a:t>
            </a:r>
            <a:r>
              <a:rPr lang="en-US" sz="4800" b="1" dirty="0"/>
              <a:t>per chunk!</a:t>
            </a:r>
            <a:endParaRPr lang="en-US" sz="4800" dirty="0"/>
          </a:p>
          <a:p>
            <a:pPr marL="0" indent="0">
              <a:buNone/>
            </a:pPr>
            <a:r>
              <a:rPr lang="en-US" sz="4800" dirty="0"/>
              <a:t>We can use one </a:t>
            </a:r>
            <a:r>
              <a:rPr lang="en-US" sz="4800" b="1" dirty="0"/>
              <a:t>bit</a:t>
            </a:r>
            <a:r>
              <a:rPr lang="en-US" sz="4800" dirty="0"/>
              <a:t> for each, and pack all those bits into one int</a:t>
            </a:r>
          </a:p>
          <a:p>
            <a:r>
              <a:rPr lang="en-US" sz="4800" b="1" dirty="0"/>
              <a:t>11011100 01101111</a:t>
            </a:r>
            <a:r>
              <a:rPr lang="en-US" sz="4800" b="1" baseline="-25000" dirty="0"/>
              <a:t>2</a:t>
            </a:r>
            <a:r>
              <a:rPr lang="en-US" sz="4800" dirty="0"/>
              <a:t> = </a:t>
            </a:r>
            <a:r>
              <a:rPr lang="en-US" sz="4800" b="1" dirty="0"/>
              <a:t>0xDC6F</a:t>
            </a:r>
            <a:endParaRPr lang="en-US" sz="4800" dirty="0"/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/>
              <a:t>This is a </a:t>
            </a:r>
            <a:r>
              <a:rPr lang="en-US" sz="4800" b="1" dirty="0"/>
              <a:t>bitmap</a:t>
            </a:r>
            <a:endParaRPr lang="en-US" sz="4800" dirty="0"/>
          </a:p>
          <a:p>
            <a:r>
              <a:rPr lang="en-US" sz="4800" dirty="0"/>
              <a:t>The </a:t>
            </a:r>
            <a:r>
              <a:rPr lang="en-US" sz="4800" b="1" dirty="0"/>
              <a:t>bits</a:t>
            </a:r>
            <a:r>
              <a:rPr lang="en-US" sz="4800" dirty="0"/>
              <a:t> are a </a:t>
            </a:r>
            <a:r>
              <a:rPr lang="en-US" sz="4800" b="1" dirty="0"/>
              <a:t>map</a:t>
            </a:r>
            <a:r>
              <a:rPr lang="en-US" sz="4800" dirty="0"/>
              <a:t> of the heap</a:t>
            </a:r>
          </a:p>
          <a:p>
            <a:r>
              <a:rPr lang="en-US" sz="4800" dirty="0"/>
              <a:t>Bitmaps are forced to use uniform size chunks.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D40714-20F9-4A99-A910-2705D54BE72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797810"/>
            <a:ext cx="5943600" cy="66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5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7af9087-36d7-401b-b72e-02c8ba458c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b032d78-284d-4da1-a64a-d858d378b9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46e8b38-78a8-43e2-a7d4-60a3a18441f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cbbf534-0958-4bab-a568-88f361a700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6ce9c68-40c6-418e-9326-e10f3175fc8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7624e1e-fe69-4a3b-ac1e-3ee5e8c8387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d877029-9cee-40f1-9315-4b60d1bcbc64"/>
</p:tagLst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28</TotalTime>
  <Words>1425</Words>
  <Application>Microsoft Office PowerPoint</Application>
  <PresentationFormat>Widescreen</PresentationFormat>
  <Paragraphs>182</Paragraphs>
  <Slides>54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Calibri</vt:lpstr>
      <vt:lpstr>Gill Sans MT</vt:lpstr>
      <vt:lpstr>Parcel</vt:lpstr>
      <vt:lpstr>Parcel</vt:lpstr>
      <vt:lpstr>CS 0449 Recitation 9</vt:lpstr>
      <vt:lpstr>Logistics</vt:lpstr>
      <vt:lpstr>A Brief Introduction to Memory Allocation</vt:lpstr>
      <vt:lpstr>The Heap is just a big chunk of data!</vt:lpstr>
      <vt:lpstr>Every time we call malloc, we slice a chunk off of it!</vt:lpstr>
      <vt:lpstr>Freeing memory leaves gaps!</vt:lpstr>
      <vt:lpstr>External Fragmentation</vt:lpstr>
      <vt:lpstr>Bit Maps!</vt:lpstr>
      <vt:lpstr>Bit Maps</vt:lpstr>
      <vt:lpstr>PowerPoint Presentation</vt:lpstr>
      <vt:lpstr>Allocation via Bit Maps</vt:lpstr>
      <vt:lpstr>Allocation via Bit Maps</vt:lpstr>
      <vt:lpstr>PowerPoint Presentation</vt:lpstr>
      <vt:lpstr>Deallocation via Bit Maps</vt:lpstr>
      <vt:lpstr>Entropy</vt:lpstr>
      <vt:lpstr>PowerPoint Presentation</vt:lpstr>
      <vt:lpstr>It seems silly to store a bunch of 1’s, 0’s then 1’s</vt:lpstr>
      <vt:lpstr>We can embed the list within the free and allocated blocks </vt:lpstr>
      <vt:lpstr>Allocation Algorithms</vt:lpstr>
      <vt:lpstr>Tabula Rasa</vt:lpstr>
      <vt:lpstr>PowerPoint Presentation</vt:lpstr>
      <vt:lpstr>Uh oh, something’s not right</vt:lpstr>
      <vt:lpstr>PowerPoint Presentation</vt:lpstr>
      <vt:lpstr>First Fit</vt:lpstr>
      <vt:lpstr>Downsides of First-Fit</vt:lpstr>
      <vt:lpstr>Next Fit</vt:lpstr>
      <vt:lpstr>A Square Peg in a Slightly Larger Square Hole: </vt:lpstr>
      <vt:lpstr>Where would First-Fit put this block? </vt:lpstr>
      <vt:lpstr>Where would Next-Fit put it?</vt:lpstr>
      <vt:lpstr>But what place would make the most sense?</vt:lpstr>
      <vt:lpstr>But what if you wanted the worst possible case?</vt:lpstr>
      <vt:lpstr>The Best of Intentions</vt:lpstr>
      <vt:lpstr>Neither of these schemes really makes things any better</vt:lpstr>
      <vt:lpstr>But… there’s a corollary!</vt:lpstr>
      <vt:lpstr>PowerPoint Presentation</vt:lpstr>
      <vt:lpstr>The correct answer is C!!</vt:lpstr>
      <vt:lpstr>A brief reminder of internal fragmentation</vt:lpstr>
      <vt:lpstr>A brief reminder of internal fragmentation</vt:lpstr>
      <vt:lpstr>Splitting a Free Block</vt:lpstr>
      <vt:lpstr>Efficient Memory Allocation</vt:lpstr>
      <vt:lpstr>A General Split Block Algorithm</vt:lpstr>
      <vt:lpstr>A General Split Block Algorithm (cont.)</vt:lpstr>
      <vt:lpstr>A General Split Block Algorithm (cont.)</vt:lpstr>
      <vt:lpstr>A General Split Block Algorithm (cont.)</vt:lpstr>
      <vt:lpstr>Heap Deallocation</vt:lpstr>
      <vt:lpstr>It’s actually a lot easier than malloc!</vt:lpstr>
      <vt:lpstr>But… what if we have two adjacent free blocks?</vt:lpstr>
      <vt:lpstr>Coalescing</vt:lpstr>
      <vt:lpstr>General Coalescing Algorithm</vt:lpstr>
      <vt:lpstr>General Coalescing Algorithm (cont.)</vt:lpstr>
      <vt:lpstr>PowerPoint Presentation</vt:lpstr>
      <vt:lpstr>Can you have more than two free blocks in a row?</vt:lpstr>
      <vt:lpstr>Can you have more than two free blocks in a row (cont.)?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0449 Recitation 9</dc:title>
  <dc:creator>Lu, Gordon</dc:creator>
  <cp:lastModifiedBy>Lu, Gordon</cp:lastModifiedBy>
  <cp:revision>3</cp:revision>
  <dcterms:created xsi:type="dcterms:W3CDTF">2020-10-23T05:01:20Z</dcterms:created>
  <dcterms:modified xsi:type="dcterms:W3CDTF">2020-10-23T05:29:58Z</dcterms:modified>
</cp:coreProperties>
</file>