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63" r:id="rId4"/>
    <p:sldId id="278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9" r:id="rId16"/>
    <p:sldId id="273" r:id="rId17"/>
    <p:sldId id="274" r:id="rId18"/>
    <p:sldId id="275" r:id="rId19"/>
    <p:sldId id="276" r:id="rId20"/>
    <p:sldId id="280" r:id="rId21"/>
    <p:sldId id="281" r:id="rId22"/>
    <p:sldId id="282" r:id="rId23"/>
    <p:sldId id="284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48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08" r:id="rId87"/>
    <p:sldId id="309" r:id="rId88"/>
    <p:sldId id="347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277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2266-09F1-41D3-A508-2EF58450C6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0449 Recitation 8</a:t>
            </a:r>
          </a:p>
        </p:txBody>
      </p:sp>
    </p:spTree>
    <p:extLst>
      <p:ext uri="{BB962C8B-B14F-4D97-AF65-F5344CB8AC3E}">
        <p14:creationId xmlns:p14="http://schemas.microsoft.com/office/powerpoint/2010/main" val="317504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E3B0-31E3-4A77-B8C5-283AA3C72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56BE0-27DD-4732-AEE5-8C7876EF5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Memory allocation changes as: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Processes come into memory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Processes leave memory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CB16C-46AD-40C4-B25D-2DA6C947B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4189035"/>
            <a:ext cx="59055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5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167268"/>
            <a:ext cx="7292975" cy="102335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b="1" spc="-5" dirty="0">
                <a:latin typeface="Calibri"/>
                <a:cs typeface="Calibri"/>
              </a:rPr>
              <a:t>Least </a:t>
            </a:r>
            <a:r>
              <a:rPr sz="2000" b="1" spc="-10" dirty="0">
                <a:latin typeface="Calibri"/>
                <a:cs typeface="Calibri"/>
              </a:rPr>
              <a:t>Recently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Used(LRU)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s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3856b</a:t>
            </a:r>
            <a:r>
              <a:rPr sz="1800" b="1" spc="-5" dirty="0">
                <a:latin typeface="Consolas"/>
                <a:cs typeface="Consolas"/>
              </a:rPr>
              <a:t>be0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15216</a:t>
            </a:r>
            <a:r>
              <a:rPr sz="1800" b="1" spc="-5" dirty="0">
                <a:latin typeface="Consolas"/>
                <a:cs typeface="Consolas"/>
              </a:rPr>
              <a:t>f00</a:t>
            </a:r>
            <a:endParaRPr sz="180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190aff38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4521708"/>
            <a:ext cx="1237615" cy="407034"/>
            <a:chOff x="7930895" y="4521708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6955" y="3716782"/>
            <a:ext cx="1621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0371" y="4015740"/>
            <a:ext cx="1038860" cy="342900"/>
          </a:xfrm>
          <a:custGeom>
            <a:avLst/>
            <a:gdLst/>
            <a:ahLst/>
            <a:cxnLst/>
            <a:rect l="l" t="t" r="r" b="b"/>
            <a:pathLst>
              <a:path w="1038860" h="342900">
                <a:moveTo>
                  <a:pt x="61467" y="270256"/>
                </a:moveTo>
                <a:lnTo>
                  <a:pt x="0" y="329311"/>
                </a:lnTo>
                <a:lnTo>
                  <a:pt x="84074" y="342900"/>
                </a:lnTo>
                <a:lnTo>
                  <a:pt x="75853" y="316484"/>
                </a:lnTo>
                <a:lnTo>
                  <a:pt x="62483" y="316484"/>
                </a:lnTo>
                <a:lnTo>
                  <a:pt x="58674" y="304292"/>
                </a:lnTo>
                <a:lnTo>
                  <a:pt x="70875" y="300487"/>
                </a:lnTo>
                <a:lnTo>
                  <a:pt x="61467" y="270256"/>
                </a:lnTo>
                <a:close/>
              </a:path>
              <a:path w="1038860" h="342900">
                <a:moveTo>
                  <a:pt x="70875" y="300487"/>
                </a:moveTo>
                <a:lnTo>
                  <a:pt x="58674" y="304292"/>
                </a:lnTo>
                <a:lnTo>
                  <a:pt x="62483" y="316484"/>
                </a:lnTo>
                <a:lnTo>
                  <a:pt x="74671" y="312684"/>
                </a:lnTo>
                <a:lnTo>
                  <a:pt x="70875" y="300487"/>
                </a:lnTo>
                <a:close/>
              </a:path>
              <a:path w="1038860" h="342900">
                <a:moveTo>
                  <a:pt x="74671" y="312684"/>
                </a:moveTo>
                <a:lnTo>
                  <a:pt x="62483" y="316484"/>
                </a:lnTo>
                <a:lnTo>
                  <a:pt x="75853" y="316484"/>
                </a:lnTo>
                <a:lnTo>
                  <a:pt x="74671" y="312684"/>
                </a:lnTo>
                <a:close/>
              </a:path>
              <a:path w="1038860" h="342900">
                <a:moveTo>
                  <a:pt x="1034668" y="0"/>
                </a:moveTo>
                <a:lnTo>
                  <a:pt x="70875" y="300487"/>
                </a:lnTo>
                <a:lnTo>
                  <a:pt x="74671" y="312684"/>
                </a:lnTo>
                <a:lnTo>
                  <a:pt x="1038478" y="12192"/>
                </a:lnTo>
                <a:lnTo>
                  <a:pt x="103466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184875"/>
            <a:ext cx="7292975" cy="102335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b="1" spc="-5" dirty="0">
                <a:latin typeface="Calibri"/>
                <a:cs typeface="Calibri"/>
              </a:rPr>
              <a:t>Least </a:t>
            </a:r>
            <a:r>
              <a:rPr sz="2000" b="1" spc="-10" dirty="0">
                <a:latin typeface="Calibri"/>
                <a:cs typeface="Calibri"/>
              </a:rPr>
              <a:t>Recently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Used(LRU)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s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3856b</a:t>
            </a:r>
            <a:r>
              <a:rPr sz="1800" b="1" spc="-5" dirty="0">
                <a:latin typeface="Consolas"/>
                <a:cs typeface="Consolas"/>
              </a:rPr>
              <a:t>be0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15216</a:t>
            </a:r>
            <a:r>
              <a:rPr sz="1800" b="1" spc="-5" dirty="0">
                <a:latin typeface="Consolas"/>
                <a:cs typeface="Consolas"/>
              </a:rPr>
              <a:t>f00</a:t>
            </a:r>
            <a:endParaRPr sz="180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190aff38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4521708"/>
            <a:ext cx="1237615" cy="407034"/>
            <a:chOff x="7930895" y="4521708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6955" y="3716782"/>
            <a:ext cx="1621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0371" y="4015740"/>
            <a:ext cx="1038860" cy="342900"/>
          </a:xfrm>
          <a:custGeom>
            <a:avLst/>
            <a:gdLst/>
            <a:ahLst/>
            <a:cxnLst/>
            <a:rect l="l" t="t" r="r" b="b"/>
            <a:pathLst>
              <a:path w="1038860" h="342900">
                <a:moveTo>
                  <a:pt x="61467" y="270256"/>
                </a:moveTo>
                <a:lnTo>
                  <a:pt x="0" y="329311"/>
                </a:lnTo>
                <a:lnTo>
                  <a:pt x="84074" y="342900"/>
                </a:lnTo>
                <a:lnTo>
                  <a:pt x="75853" y="316484"/>
                </a:lnTo>
                <a:lnTo>
                  <a:pt x="62483" y="316484"/>
                </a:lnTo>
                <a:lnTo>
                  <a:pt x="58674" y="304292"/>
                </a:lnTo>
                <a:lnTo>
                  <a:pt x="70875" y="300487"/>
                </a:lnTo>
                <a:lnTo>
                  <a:pt x="61467" y="270256"/>
                </a:lnTo>
                <a:close/>
              </a:path>
              <a:path w="1038860" h="342900">
                <a:moveTo>
                  <a:pt x="70875" y="300487"/>
                </a:moveTo>
                <a:lnTo>
                  <a:pt x="58674" y="304292"/>
                </a:lnTo>
                <a:lnTo>
                  <a:pt x="62483" y="316484"/>
                </a:lnTo>
                <a:lnTo>
                  <a:pt x="74671" y="312684"/>
                </a:lnTo>
                <a:lnTo>
                  <a:pt x="70875" y="300487"/>
                </a:lnTo>
                <a:close/>
              </a:path>
              <a:path w="1038860" h="342900">
                <a:moveTo>
                  <a:pt x="74671" y="312684"/>
                </a:moveTo>
                <a:lnTo>
                  <a:pt x="62483" y="316484"/>
                </a:lnTo>
                <a:lnTo>
                  <a:pt x="75853" y="316484"/>
                </a:lnTo>
                <a:lnTo>
                  <a:pt x="74671" y="312684"/>
                </a:lnTo>
                <a:close/>
              </a:path>
              <a:path w="1038860" h="342900">
                <a:moveTo>
                  <a:pt x="1034668" y="0"/>
                </a:moveTo>
                <a:lnTo>
                  <a:pt x="70875" y="300487"/>
                </a:lnTo>
                <a:lnTo>
                  <a:pt x="74671" y="312684"/>
                </a:lnTo>
                <a:lnTo>
                  <a:pt x="1038478" y="12192"/>
                </a:lnTo>
                <a:lnTo>
                  <a:pt x="103466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089688"/>
            <a:ext cx="7292975" cy="102335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b="1" spc="-5" dirty="0">
                <a:latin typeface="Calibri"/>
                <a:cs typeface="Calibri"/>
              </a:rPr>
              <a:t>Least </a:t>
            </a:r>
            <a:r>
              <a:rPr sz="2000" b="1" spc="-10" dirty="0">
                <a:latin typeface="Calibri"/>
                <a:cs typeface="Calibri"/>
              </a:rPr>
              <a:t>Recently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Used(LRU)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s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3856b</a:t>
            </a:r>
            <a:r>
              <a:rPr sz="1800" b="1" spc="-5" dirty="0">
                <a:latin typeface="Consolas"/>
                <a:cs typeface="Consolas"/>
              </a:rPr>
              <a:t>be0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15216</a:t>
            </a:r>
            <a:r>
              <a:rPr sz="1800" b="1" spc="-5" dirty="0">
                <a:latin typeface="Consolas"/>
                <a:cs typeface="Consolas"/>
              </a:rPr>
              <a:t>f00</a:t>
            </a:r>
            <a:endParaRPr sz="180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190aff38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4521708"/>
            <a:ext cx="1237615" cy="407034"/>
            <a:chOff x="7930895" y="4521708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6955" y="3716782"/>
            <a:ext cx="1621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92396" y="4718177"/>
            <a:ext cx="3112770" cy="552450"/>
          </a:xfrm>
          <a:custGeom>
            <a:avLst/>
            <a:gdLst/>
            <a:ahLst/>
            <a:cxnLst/>
            <a:rect l="l" t="t" r="r" b="b"/>
            <a:pathLst>
              <a:path w="3112770" h="552450">
                <a:moveTo>
                  <a:pt x="68833" y="476885"/>
                </a:moveTo>
                <a:lnTo>
                  <a:pt x="0" y="527050"/>
                </a:lnTo>
                <a:lnTo>
                  <a:pt x="81406" y="552069"/>
                </a:lnTo>
                <a:lnTo>
                  <a:pt x="76522" y="522859"/>
                </a:lnTo>
                <a:lnTo>
                  <a:pt x="63626" y="522859"/>
                </a:lnTo>
                <a:lnTo>
                  <a:pt x="61594" y="510286"/>
                </a:lnTo>
                <a:lnTo>
                  <a:pt x="74070" y="508198"/>
                </a:lnTo>
                <a:lnTo>
                  <a:pt x="68833" y="476885"/>
                </a:lnTo>
                <a:close/>
              </a:path>
              <a:path w="3112770" h="552450">
                <a:moveTo>
                  <a:pt x="74070" y="508198"/>
                </a:moveTo>
                <a:lnTo>
                  <a:pt x="61594" y="510286"/>
                </a:lnTo>
                <a:lnTo>
                  <a:pt x="63626" y="522859"/>
                </a:lnTo>
                <a:lnTo>
                  <a:pt x="76171" y="520759"/>
                </a:lnTo>
                <a:lnTo>
                  <a:pt x="74070" y="508198"/>
                </a:lnTo>
                <a:close/>
              </a:path>
              <a:path w="3112770" h="552450">
                <a:moveTo>
                  <a:pt x="76171" y="520759"/>
                </a:moveTo>
                <a:lnTo>
                  <a:pt x="63626" y="522859"/>
                </a:lnTo>
                <a:lnTo>
                  <a:pt x="76522" y="522859"/>
                </a:lnTo>
                <a:lnTo>
                  <a:pt x="76171" y="520759"/>
                </a:lnTo>
                <a:close/>
              </a:path>
              <a:path w="3112770" h="552450">
                <a:moveTo>
                  <a:pt x="3110610" y="0"/>
                </a:moveTo>
                <a:lnTo>
                  <a:pt x="74070" y="508198"/>
                </a:lnTo>
                <a:lnTo>
                  <a:pt x="76171" y="520759"/>
                </a:lnTo>
                <a:lnTo>
                  <a:pt x="3112643" y="12446"/>
                </a:lnTo>
                <a:lnTo>
                  <a:pt x="311061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098295"/>
            <a:ext cx="7292975" cy="68993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s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3856b</a:t>
            </a:r>
            <a:r>
              <a:rPr sz="1800" b="1" spc="-5" dirty="0">
                <a:latin typeface="Consolas"/>
                <a:cs typeface="Consolas"/>
              </a:rPr>
              <a:t>be0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15216</a:t>
            </a:r>
            <a:r>
              <a:rPr sz="1800" b="1" spc="-5" dirty="0">
                <a:latin typeface="Consolas"/>
                <a:cs typeface="Consolas"/>
              </a:rPr>
              <a:t>f00</a:t>
            </a:r>
            <a:endParaRPr sz="180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f38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154940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701796" y="4759705"/>
            <a:ext cx="4085590" cy="1066165"/>
          </a:xfrm>
          <a:custGeom>
            <a:avLst/>
            <a:gdLst/>
            <a:ahLst/>
            <a:cxnLst/>
            <a:rect l="l" t="t" r="r" b="b"/>
            <a:pathLst>
              <a:path w="4085590" h="1066164">
                <a:moveTo>
                  <a:pt x="75438" y="30700"/>
                </a:moveTo>
                <a:lnTo>
                  <a:pt x="72278" y="43023"/>
                </a:lnTo>
                <a:lnTo>
                  <a:pt x="4082160" y="1065669"/>
                </a:lnTo>
                <a:lnTo>
                  <a:pt x="4085335" y="1053363"/>
                </a:lnTo>
                <a:lnTo>
                  <a:pt x="75438" y="30700"/>
                </a:lnTo>
                <a:close/>
              </a:path>
              <a:path w="4085590" h="1066164">
                <a:moveTo>
                  <a:pt x="83312" y="0"/>
                </a:moveTo>
                <a:lnTo>
                  <a:pt x="0" y="18034"/>
                </a:lnTo>
                <a:lnTo>
                  <a:pt x="64388" y="73787"/>
                </a:lnTo>
                <a:lnTo>
                  <a:pt x="72278" y="43023"/>
                </a:lnTo>
                <a:lnTo>
                  <a:pt x="59943" y="39878"/>
                </a:lnTo>
                <a:lnTo>
                  <a:pt x="63118" y="27559"/>
                </a:lnTo>
                <a:lnTo>
                  <a:pt x="76244" y="27559"/>
                </a:lnTo>
                <a:lnTo>
                  <a:pt x="83312" y="0"/>
                </a:lnTo>
                <a:close/>
              </a:path>
              <a:path w="4085590" h="1066164">
                <a:moveTo>
                  <a:pt x="63118" y="27559"/>
                </a:moveTo>
                <a:lnTo>
                  <a:pt x="59943" y="39878"/>
                </a:lnTo>
                <a:lnTo>
                  <a:pt x="72278" y="43023"/>
                </a:lnTo>
                <a:lnTo>
                  <a:pt x="75438" y="30700"/>
                </a:lnTo>
                <a:lnTo>
                  <a:pt x="63118" y="27559"/>
                </a:lnTo>
                <a:close/>
              </a:path>
              <a:path w="4085590" h="1066164">
                <a:moveTo>
                  <a:pt x="76244" y="27559"/>
                </a:moveTo>
                <a:lnTo>
                  <a:pt x="63118" y="27559"/>
                </a:lnTo>
                <a:lnTo>
                  <a:pt x="75438" y="30700"/>
                </a:lnTo>
                <a:lnTo>
                  <a:pt x="76244" y="275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930895" y="5615940"/>
            <a:ext cx="1237615" cy="407034"/>
            <a:chOff x="7930895" y="5615940"/>
            <a:chExt cx="1237615" cy="407034"/>
          </a:xfrm>
        </p:grpSpPr>
        <p:sp>
          <p:nvSpPr>
            <p:cNvPr id="8" name="object 8"/>
            <p:cNvSpPr/>
            <p:nvPr/>
          </p:nvSpPr>
          <p:spPr>
            <a:xfrm>
              <a:off x="7936991" y="5622036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8"/>
                  </a:lnTo>
                  <a:lnTo>
                    <a:pt x="0" y="98678"/>
                  </a:lnTo>
                  <a:lnTo>
                    <a:pt x="0" y="296036"/>
                  </a:lnTo>
                  <a:lnTo>
                    <a:pt x="1027937" y="296036"/>
                  </a:lnTo>
                  <a:lnTo>
                    <a:pt x="1027937" y="394716"/>
                  </a:lnTo>
                  <a:lnTo>
                    <a:pt x="1225296" y="197357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36991" y="5622036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8"/>
                  </a:moveTo>
                  <a:lnTo>
                    <a:pt x="1027937" y="98678"/>
                  </a:lnTo>
                  <a:lnTo>
                    <a:pt x="1027937" y="0"/>
                  </a:lnTo>
                  <a:lnTo>
                    <a:pt x="1225296" y="197357"/>
                  </a:lnTo>
                  <a:lnTo>
                    <a:pt x="1027937" y="394716"/>
                  </a:lnTo>
                  <a:lnTo>
                    <a:pt x="1027937" y="296036"/>
                  </a:lnTo>
                  <a:lnTo>
                    <a:pt x="0" y="296036"/>
                  </a:lnTo>
                  <a:lnTo>
                    <a:pt x="0" y="9867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83377" y="4267911"/>
            <a:ext cx="3295015" cy="84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Assume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5" dirty="0">
                <a:latin typeface="Calibri"/>
                <a:cs typeface="Calibri"/>
              </a:rPr>
              <a:t>skip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page </a:t>
            </a:r>
            <a:r>
              <a:rPr sz="1800" b="1" spc="-10" dirty="0">
                <a:solidFill>
                  <a:srgbClr val="FF0000"/>
                </a:solidFill>
                <a:latin typeface="Consolas"/>
                <a:cs typeface="Consolas"/>
              </a:rPr>
              <a:t>190af </a:t>
            </a:r>
            <a:r>
              <a:rPr sz="1800" spc="-5" dirty="0">
                <a:latin typeface="Calibri"/>
                <a:cs typeface="Calibri"/>
              </a:rPr>
              <a:t>no  page </a:t>
            </a:r>
            <a:r>
              <a:rPr sz="1800" spc="-10" dirty="0">
                <a:latin typeface="Calibri"/>
                <a:cs typeface="Calibri"/>
              </a:rPr>
              <a:t>fault would occur </a:t>
            </a:r>
            <a:r>
              <a:rPr sz="1800" spc="-5" dirty="0">
                <a:latin typeface="Calibri"/>
                <a:cs typeface="Calibri"/>
              </a:rPr>
              <a:t>since it is  already </a:t>
            </a:r>
            <a:r>
              <a:rPr sz="1800" dirty="0">
                <a:latin typeface="Calibri"/>
                <a:cs typeface="Calibri"/>
              </a:rPr>
              <a:t>in the </a:t>
            </a:r>
            <a:r>
              <a:rPr sz="1800" spc="-5" dirty="0">
                <a:latin typeface="Calibri"/>
                <a:cs typeface="Calibri"/>
              </a:rPr>
              <a:t>page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149369"/>
            <a:ext cx="7292975" cy="68993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s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3856b</a:t>
            </a:r>
            <a:r>
              <a:rPr sz="1800" b="1" spc="-5" dirty="0">
                <a:latin typeface="Consolas"/>
                <a:cs typeface="Consolas"/>
              </a:rPr>
              <a:t>be0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15216</a:t>
            </a:r>
            <a:r>
              <a:rPr sz="1800" b="1" spc="-5" dirty="0">
                <a:latin typeface="Consolas"/>
                <a:cs typeface="Consolas"/>
              </a:rPr>
              <a:t>f00</a:t>
            </a:r>
            <a:endParaRPr sz="180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f38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154940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701796" y="4759705"/>
            <a:ext cx="4085590" cy="1066165"/>
          </a:xfrm>
          <a:custGeom>
            <a:avLst/>
            <a:gdLst/>
            <a:ahLst/>
            <a:cxnLst/>
            <a:rect l="l" t="t" r="r" b="b"/>
            <a:pathLst>
              <a:path w="4085590" h="1066164">
                <a:moveTo>
                  <a:pt x="75438" y="30700"/>
                </a:moveTo>
                <a:lnTo>
                  <a:pt x="72278" y="43023"/>
                </a:lnTo>
                <a:lnTo>
                  <a:pt x="4082160" y="1065669"/>
                </a:lnTo>
                <a:lnTo>
                  <a:pt x="4085335" y="1053363"/>
                </a:lnTo>
                <a:lnTo>
                  <a:pt x="75438" y="30700"/>
                </a:lnTo>
                <a:close/>
              </a:path>
              <a:path w="4085590" h="1066164">
                <a:moveTo>
                  <a:pt x="83312" y="0"/>
                </a:moveTo>
                <a:lnTo>
                  <a:pt x="0" y="18034"/>
                </a:lnTo>
                <a:lnTo>
                  <a:pt x="64388" y="73787"/>
                </a:lnTo>
                <a:lnTo>
                  <a:pt x="72278" y="43023"/>
                </a:lnTo>
                <a:lnTo>
                  <a:pt x="59943" y="39878"/>
                </a:lnTo>
                <a:lnTo>
                  <a:pt x="63118" y="27559"/>
                </a:lnTo>
                <a:lnTo>
                  <a:pt x="76244" y="27559"/>
                </a:lnTo>
                <a:lnTo>
                  <a:pt x="83312" y="0"/>
                </a:lnTo>
                <a:close/>
              </a:path>
              <a:path w="4085590" h="1066164">
                <a:moveTo>
                  <a:pt x="63118" y="27559"/>
                </a:moveTo>
                <a:lnTo>
                  <a:pt x="59943" y="39878"/>
                </a:lnTo>
                <a:lnTo>
                  <a:pt x="72278" y="43023"/>
                </a:lnTo>
                <a:lnTo>
                  <a:pt x="75438" y="30700"/>
                </a:lnTo>
                <a:lnTo>
                  <a:pt x="63118" y="27559"/>
                </a:lnTo>
                <a:close/>
              </a:path>
              <a:path w="4085590" h="1066164">
                <a:moveTo>
                  <a:pt x="76244" y="27559"/>
                </a:moveTo>
                <a:lnTo>
                  <a:pt x="63118" y="27559"/>
                </a:lnTo>
                <a:lnTo>
                  <a:pt x="75438" y="30700"/>
                </a:lnTo>
                <a:lnTo>
                  <a:pt x="76244" y="275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930895" y="5615940"/>
            <a:ext cx="1237615" cy="407034"/>
            <a:chOff x="7930895" y="5615940"/>
            <a:chExt cx="1237615" cy="407034"/>
          </a:xfrm>
        </p:grpSpPr>
        <p:sp>
          <p:nvSpPr>
            <p:cNvPr id="8" name="object 8"/>
            <p:cNvSpPr/>
            <p:nvPr/>
          </p:nvSpPr>
          <p:spPr>
            <a:xfrm>
              <a:off x="7936991" y="5622036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8"/>
                  </a:lnTo>
                  <a:lnTo>
                    <a:pt x="0" y="98678"/>
                  </a:lnTo>
                  <a:lnTo>
                    <a:pt x="0" y="296036"/>
                  </a:lnTo>
                  <a:lnTo>
                    <a:pt x="1027937" y="296036"/>
                  </a:lnTo>
                  <a:lnTo>
                    <a:pt x="1027937" y="394716"/>
                  </a:lnTo>
                  <a:lnTo>
                    <a:pt x="1225296" y="197357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36991" y="5622036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8"/>
                  </a:moveTo>
                  <a:lnTo>
                    <a:pt x="1027937" y="98678"/>
                  </a:lnTo>
                  <a:lnTo>
                    <a:pt x="1027937" y="0"/>
                  </a:lnTo>
                  <a:lnTo>
                    <a:pt x="1225296" y="197357"/>
                  </a:lnTo>
                  <a:lnTo>
                    <a:pt x="1027937" y="394716"/>
                  </a:lnTo>
                  <a:lnTo>
                    <a:pt x="1027937" y="296036"/>
                  </a:lnTo>
                  <a:lnTo>
                    <a:pt x="0" y="296036"/>
                  </a:lnTo>
                  <a:lnTo>
                    <a:pt x="0" y="9867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83377" y="4266387"/>
            <a:ext cx="32188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However we </a:t>
            </a:r>
            <a:r>
              <a:rPr sz="1800" spc="-5" dirty="0">
                <a:latin typeface="Calibri"/>
                <a:cs typeface="Calibri"/>
              </a:rPr>
              <a:t>need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change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position since it </a:t>
            </a:r>
            <a:r>
              <a:rPr sz="1800" spc="-10" dirty="0">
                <a:latin typeface="Calibri"/>
                <a:cs typeface="Calibri"/>
              </a:rPr>
              <a:t>was </a:t>
            </a:r>
            <a:r>
              <a:rPr sz="1800" b="1" spc="-10" dirty="0">
                <a:latin typeface="Calibri"/>
                <a:cs typeface="Calibri"/>
              </a:rPr>
              <a:t>recently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589420"/>
            <a:ext cx="7292975" cy="68993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s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3856b</a:t>
            </a:r>
            <a:r>
              <a:rPr sz="1800" b="1" spc="-5" dirty="0">
                <a:latin typeface="Consolas"/>
                <a:cs typeface="Consolas"/>
              </a:rPr>
              <a:t>be0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15216</a:t>
            </a:r>
            <a:r>
              <a:rPr sz="1800" b="1" spc="-5" dirty="0">
                <a:latin typeface="Consolas"/>
                <a:cs typeface="Consolas"/>
              </a:rPr>
              <a:t>f00</a:t>
            </a:r>
            <a:endParaRPr sz="180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f38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154940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701796" y="4759705"/>
            <a:ext cx="4085590" cy="1066165"/>
          </a:xfrm>
          <a:custGeom>
            <a:avLst/>
            <a:gdLst/>
            <a:ahLst/>
            <a:cxnLst/>
            <a:rect l="l" t="t" r="r" b="b"/>
            <a:pathLst>
              <a:path w="4085590" h="1066164">
                <a:moveTo>
                  <a:pt x="75438" y="30700"/>
                </a:moveTo>
                <a:lnTo>
                  <a:pt x="72278" y="43023"/>
                </a:lnTo>
                <a:lnTo>
                  <a:pt x="4082160" y="1065669"/>
                </a:lnTo>
                <a:lnTo>
                  <a:pt x="4085335" y="1053363"/>
                </a:lnTo>
                <a:lnTo>
                  <a:pt x="75438" y="30700"/>
                </a:lnTo>
                <a:close/>
              </a:path>
              <a:path w="4085590" h="1066164">
                <a:moveTo>
                  <a:pt x="83312" y="0"/>
                </a:moveTo>
                <a:lnTo>
                  <a:pt x="0" y="18034"/>
                </a:lnTo>
                <a:lnTo>
                  <a:pt x="64388" y="73787"/>
                </a:lnTo>
                <a:lnTo>
                  <a:pt x="72278" y="43023"/>
                </a:lnTo>
                <a:lnTo>
                  <a:pt x="59943" y="39878"/>
                </a:lnTo>
                <a:lnTo>
                  <a:pt x="63118" y="27559"/>
                </a:lnTo>
                <a:lnTo>
                  <a:pt x="76244" y="27559"/>
                </a:lnTo>
                <a:lnTo>
                  <a:pt x="83312" y="0"/>
                </a:lnTo>
                <a:close/>
              </a:path>
              <a:path w="4085590" h="1066164">
                <a:moveTo>
                  <a:pt x="63118" y="27559"/>
                </a:moveTo>
                <a:lnTo>
                  <a:pt x="59943" y="39878"/>
                </a:lnTo>
                <a:lnTo>
                  <a:pt x="72278" y="43023"/>
                </a:lnTo>
                <a:lnTo>
                  <a:pt x="75438" y="30700"/>
                </a:lnTo>
                <a:lnTo>
                  <a:pt x="63118" y="27559"/>
                </a:lnTo>
                <a:close/>
              </a:path>
              <a:path w="4085590" h="1066164">
                <a:moveTo>
                  <a:pt x="76244" y="27559"/>
                </a:moveTo>
                <a:lnTo>
                  <a:pt x="63118" y="27559"/>
                </a:lnTo>
                <a:lnTo>
                  <a:pt x="75438" y="30700"/>
                </a:lnTo>
                <a:lnTo>
                  <a:pt x="76244" y="275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930895" y="5615940"/>
            <a:ext cx="1237615" cy="407034"/>
            <a:chOff x="7930895" y="5615940"/>
            <a:chExt cx="1237615" cy="407034"/>
          </a:xfrm>
        </p:grpSpPr>
        <p:sp>
          <p:nvSpPr>
            <p:cNvPr id="8" name="object 8"/>
            <p:cNvSpPr/>
            <p:nvPr/>
          </p:nvSpPr>
          <p:spPr>
            <a:xfrm>
              <a:off x="7936991" y="5622036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8"/>
                  </a:lnTo>
                  <a:lnTo>
                    <a:pt x="0" y="98678"/>
                  </a:lnTo>
                  <a:lnTo>
                    <a:pt x="0" y="296036"/>
                  </a:lnTo>
                  <a:lnTo>
                    <a:pt x="1027937" y="296036"/>
                  </a:lnTo>
                  <a:lnTo>
                    <a:pt x="1027937" y="394716"/>
                  </a:lnTo>
                  <a:lnTo>
                    <a:pt x="1225296" y="197357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36991" y="5622036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8"/>
                  </a:moveTo>
                  <a:lnTo>
                    <a:pt x="1027937" y="98678"/>
                  </a:lnTo>
                  <a:lnTo>
                    <a:pt x="1027937" y="0"/>
                  </a:lnTo>
                  <a:lnTo>
                    <a:pt x="1225296" y="197357"/>
                  </a:lnTo>
                  <a:lnTo>
                    <a:pt x="1027937" y="394716"/>
                  </a:lnTo>
                  <a:lnTo>
                    <a:pt x="1027937" y="296036"/>
                  </a:lnTo>
                  <a:lnTo>
                    <a:pt x="0" y="296036"/>
                  </a:lnTo>
                  <a:lnTo>
                    <a:pt x="0" y="9867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83377" y="4266387"/>
            <a:ext cx="32188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However we </a:t>
            </a:r>
            <a:r>
              <a:rPr sz="1800" spc="-5" dirty="0">
                <a:latin typeface="Calibri"/>
                <a:cs typeface="Calibri"/>
              </a:rPr>
              <a:t>need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change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position since it </a:t>
            </a:r>
            <a:r>
              <a:rPr sz="1800" spc="-10" dirty="0">
                <a:latin typeface="Calibri"/>
                <a:cs typeface="Calibri"/>
              </a:rPr>
              <a:t>was </a:t>
            </a:r>
            <a:r>
              <a:rPr sz="1800" b="1" spc="-10" dirty="0">
                <a:latin typeface="Calibri"/>
                <a:cs typeface="Calibri"/>
              </a:rPr>
              <a:t>recently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229775"/>
            <a:ext cx="7292975" cy="102335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5" dirty="0">
                <a:latin typeface="Calibri"/>
                <a:cs typeface="Calibri"/>
              </a:rPr>
              <a:t>Set dirty bit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true if 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store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21585" y="4069841"/>
          <a:ext cx="168783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076700" y="4157217"/>
            <a:ext cx="5120640" cy="160020"/>
          </a:xfrm>
          <a:custGeom>
            <a:avLst/>
            <a:gdLst/>
            <a:ahLst/>
            <a:cxnLst/>
            <a:rect l="l" t="t" r="r" b="b"/>
            <a:pathLst>
              <a:path w="5120640" h="160020">
                <a:moveTo>
                  <a:pt x="75311" y="83438"/>
                </a:moveTo>
                <a:lnTo>
                  <a:pt x="0" y="123316"/>
                </a:lnTo>
                <a:lnTo>
                  <a:pt x="77088" y="159638"/>
                </a:lnTo>
                <a:lnTo>
                  <a:pt x="76357" y="128269"/>
                </a:lnTo>
                <a:lnTo>
                  <a:pt x="63626" y="128269"/>
                </a:lnTo>
                <a:lnTo>
                  <a:pt x="63373" y="115569"/>
                </a:lnTo>
                <a:lnTo>
                  <a:pt x="76053" y="115280"/>
                </a:lnTo>
                <a:lnTo>
                  <a:pt x="75311" y="83438"/>
                </a:lnTo>
                <a:close/>
              </a:path>
              <a:path w="5120640" h="160020">
                <a:moveTo>
                  <a:pt x="76053" y="115280"/>
                </a:moveTo>
                <a:lnTo>
                  <a:pt x="63373" y="115569"/>
                </a:lnTo>
                <a:lnTo>
                  <a:pt x="63626" y="128269"/>
                </a:lnTo>
                <a:lnTo>
                  <a:pt x="76350" y="127979"/>
                </a:lnTo>
                <a:lnTo>
                  <a:pt x="76053" y="115280"/>
                </a:lnTo>
                <a:close/>
              </a:path>
              <a:path w="5120640" h="160020">
                <a:moveTo>
                  <a:pt x="76350" y="127979"/>
                </a:moveTo>
                <a:lnTo>
                  <a:pt x="63626" y="128269"/>
                </a:lnTo>
                <a:lnTo>
                  <a:pt x="76357" y="128269"/>
                </a:lnTo>
                <a:lnTo>
                  <a:pt x="76350" y="127979"/>
                </a:lnTo>
                <a:close/>
              </a:path>
              <a:path w="5120640" h="160020">
                <a:moveTo>
                  <a:pt x="5120258" y="0"/>
                </a:moveTo>
                <a:lnTo>
                  <a:pt x="76053" y="115280"/>
                </a:lnTo>
                <a:lnTo>
                  <a:pt x="76350" y="127979"/>
                </a:lnTo>
                <a:lnTo>
                  <a:pt x="5120513" y="12699"/>
                </a:lnTo>
                <a:lnTo>
                  <a:pt x="512025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79052" y="3800879"/>
          <a:ext cx="139192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R="79375" algn="r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79375" algn="r">
                        <a:lnSpc>
                          <a:spcPts val="151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79"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890" marB="0"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5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R="79375" algn="r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R="79375" algn="r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R="79375" algn="r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R="79375" algn="r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R="79375" algn="r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f38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631307" y="3727830"/>
            <a:ext cx="2800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Set dirty bit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true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store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191288"/>
            <a:ext cx="7292975" cy="102335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5" dirty="0">
                <a:latin typeface="Calibri"/>
                <a:cs typeface="Calibri"/>
              </a:rPr>
              <a:t>Set dirty bit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true if 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store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95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168783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076700" y="4157217"/>
            <a:ext cx="5120640" cy="160020"/>
          </a:xfrm>
          <a:custGeom>
            <a:avLst/>
            <a:gdLst/>
            <a:ahLst/>
            <a:cxnLst/>
            <a:rect l="l" t="t" r="r" b="b"/>
            <a:pathLst>
              <a:path w="5120640" h="160020">
                <a:moveTo>
                  <a:pt x="75311" y="83438"/>
                </a:moveTo>
                <a:lnTo>
                  <a:pt x="0" y="123316"/>
                </a:lnTo>
                <a:lnTo>
                  <a:pt x="77088" y="159638"/>
                </a:lnTo>
                <a:lnTo>
                  <a:pt x="76357" y="128269"/>
                </a:lnTo>
                <a:lnTo>
                  <a:pt x="63626" y="128269"/>
                </a:lnTo>
                <a:lnTo>
                  <a:pt x="63373" y="115569"/>
                </a:lnTo>
                <a:lnTo>
                  <a:pt x="76053" y="115280"/>
                </a:lnTo>
                <a:lnTo>
                  <a:pt x="75311" y="83438"/>
                </a:lnTo>
                <a:close/>
              </a:path>
              <a:path w="5120640" h="160020">
                <a:moveTo>
                  <a:pt x="76053" y="115280"/>
                </a:moveTo>
                <a:lnTo>
                  <a:pt x="63373" y="115569"/>
                </a:lnTo>
                <a:lnTo>
                  <a:pt x="63626" y="128269"/>
                </a:lnTo>
                <a:lnTo>
                  <a:pt x="76350" y="127979"/>
                </a:lnTo>
                <a:lnTo>
                  <a:pt x="76053" y="115280"/>
                </a:lnTo>
                <a:close/>
              </a:path>
              <a:path w="5120640" h="160020">
                <a:moveTo>
                  <a:pt x="76350" y="127979"/>
                </a:moveTo>
                <a:lnTo>
                  <a:pt x="63626" y="128269"/>
                </a:lnTo>
                <a:lnTo>
                  <a:pt x="76357" y="128269"/>
                </a:lnTo>
                <a:lnTo>
                  <a:pt x="76350" y="127979"/>
                </a:lnTo>
                <a:close/>
              </a:path>
              <a:path w="5120640" h="160020">
                <a:moveTo>
                  <a:pt x="5120258" y="0"/>
                </a:moveTo>
                <a:lnTo>
                  <a:pt x="76053" y="115280"/>
                </a:lnTo>
                <a:lnTo>
                  <a:pt x="76350" y="127979"/>
                </a:lnTo>
                <a:lnTo>
                  <a:pt x="5120513" y="12699"/>
                </a:lnTo>
                <a:lnTo>
                  <a:pt x="512025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157723" y="4077461"/>
          <a:ext cx="5432423" cy="2111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33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151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8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890" marB="0"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5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3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Dirty bit identifies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memory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447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7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address that will need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2014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14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102">
                <a:tc>
                  <a:txBody>
                    <a:bodyPr/>
                    <a:lstStyle/>
                    <a:p>
                      <a:pPr marL="31750">
                        <a:lnSpc>
                          <a:spcPts val="175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“written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to”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since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was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ts val="21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modified.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ts val="2014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14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f38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631307" y="3727830"/>
            <a:ext cx="2800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Set dirty bit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true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store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That’s it for now…</a:t>
            </a:r>
          </a:p>
        </p:txBody>
      </p:sp>
    </p:spTree>
    <p:extLst>
      <p:ext uri="{BB962C8B-B14F-4D97-AF65-F5344CB8AC3E}">
        <p14:creationId xmlns:p14="http://schemas.microsoft.com/office/powerpoint/2010/main" val="369945633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5B538-0A3C-49F0-8CF8-6801320A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for next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55835-5A82-4856-B488-92B1727FE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will be going over the draw back of the Page Replacement Algorithms we covered today…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will be going over memory allocation algorithms…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anddd</a:t>
            </a:r>
            <a:r>
              <a:rPr lang="en-US" dirty="0"/>
              <a:t>.... hints for the cache lab!!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AC54-16DF-42FE-B664-5A98B53C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E31E8-7EA7-4F0B-BEE5-2E249D2F5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5958707" cy="3145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need to allow for programs to grow.</a:t>
            </a:r>
          </a:p>
          <a:p>
            <a:r>
              <a:rPr lang="en-US" dirty="0"/>
              <a:t>Allocate more memory for data</a:t>
            </a:r>
          </a:p>
          <a:p>
            <a:r>
              <a:rPr lang="en-US" dirty="0"/>
              <a:t>Meaning… a larger stack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is handled by allocating more space than necessary at the start…</a:t>
            </a:r>
          </a:p>
          <a:p>
            <a:r>
              <a:rPr lang="en-US" dirty="0"/>
              <a:t>But this is </a:t>
            </a:r>
            <a:r>
              <a:rPr lang="en-US" b="1" dirty="0"/>
              <a:t>inefficient</a:t>
            </a:r>
            <a:r>
              <a:rPr lang="en-US" dirty="0"/>
              <a:t>: it will waste memory that’s not currently in use.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C90A0-F6F2-47DA-B84E-66DA1676F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702" y="2638044"/>
            <a:ext cx="2793977" cy="31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for some live coding!</a:t>
            </a:r>
          </a:p>
        </p:txBody>
      </p:sp>
    </p:spTree>
    <p:extLst>
      <p:ext uri="{BB962C8B-B14F-4D97-AF65-F5344CB8AC3E}">
        <p14:creationId xmlns:p14="http://schemas.microsoft.com/office/powerpoint/2010/main" val="90675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82933-211B-4851-8272-99F82F3F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649" y="223473"/>
            <a:ext cx="7729728" cy="1188720"/>
          </a:xfrm>
        </p:spPr>
        <p:txBody>
          <a:bodyPr/>
          <a:lstStyle/>
          <a:p>
            <a:r>
              <a:rPr lang="en-US" dirty="0"/>
              <a:t>Tracking memory Usage: </a:t>
            </a:r>
            <a:r>
              <a:rPr lang="en-US" dirty="0" err="1"/>
              <a:t>BitMaps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B504-0766-4373-83AD-EDF66917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649" y="1567220"/>
            <a:ext cx="7729728" cy="31019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Keep track of free / allocated memory regions with a bitmap </a:t>
            </a:r>
          </a:p>
          <a:p>
            <a:r>
              <a:rPr lang="en-US" dirty="0"/>
              <a:t>One bit in map corresponds to a fixed-size region of memory </a:t>
            </a:r>
          </a:p>
          <a:p>
            <a:r>
              <a:rPr lang="en-US" dirty="0"/>
              <a:t>Bitmap is a constant size for a given amount of memory regardless of how much is allocated at a particular time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Chunk size determines efficiency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At 1 bit per 4KB chunk, we need just 256 bits (32 bytes) per MB of memory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For smaller chunks, we need more memory for the bitmap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Can be difficult to find large contiguous free areas in bitmap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2D0D2-8B5A-4197-8419-B59B8F6D1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78" y="4669203"/>
            <a:ext cx="6094766" cy="21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4ACE-3C7D-459A-99FF-E4987E8F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6723"/>
            <a:ext cx="7729728" cy="1192582"/>
          </a:xfrm>
        </p:spPr>
        <p:txBody>
          <a:bodyPr/>
          <a:lstStyle/>
          <a:p>
            <a:r>
              <a:rPr lang="en-US" dirty="0"/>
              <a:t>Tracking memory Usage: Linked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4E6F0-0415-4F7A-9D66-C8CE70669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17112"/>
            <a:ext cx="7729728" cy="3101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Keep track of free / allocated memory regions with a linked list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Each entry in the list corresponds to a contiguous region of memory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Entry can indicate either allocated or free (and, optionally, owning process)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May have separate lists for free and allocated areas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Efficient if chunks are large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Fixed-size representation for each region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More regions =&gt; more space needed for free lists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CCD1C-F496-4259-AB75-82EC848DC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846" y="4566617"/>
            <a:ext cx="6759876" cy="21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AC9D-0979-45B4-9965-0EF256A6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4412-0D73-49AA-9F00-F18E58321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Search through region list to find a large enough space </a:t>
            </a:r>
          </a:p>
          <a:p>
            <a:pPr marL="0" indent="0">
              <a:buNone/>
            </a:pPr>
            <a:r>
              <a:rPr lang="en-US" dirty="0"/>
              <a:t>Suppose there are several choices: which one to use?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First fit: the first suitable hole on the list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Next fit: the first suitable after the previously allocated hole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Best fit: the smallest hole that is larger than the desired region (wastes least space?)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Worst fit: the largest available hole (leaves largest fragment) </a:t>
            </a:r>
          </a:p>
          <a:p>
            <a:pPr marL="0" indent="0">
              <a:buNone/>
            </a:pPr>
            <a:r>
              <a:rPr lang="en-US" dirty="0"/>
              <a:t>Option: maintain separate queues for different-size holes</a:t>
            </a:r>
          </a:p>
        </p:txBody>
      </p:sp>
    </p:spTree>
    <p:extLst>
      <p:ext uri="{BB962C8B-B14F-4D97-AF65-F5344CB8AC3E}">
        <p14:creationId xmlns:p14="http://schemas.microsoft.com/office/powerpoint/2010/main" val="17113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7E6B-1A3A-4F96-AF52-31CE5146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</p:spTree>
    <p:extLst>
      <p:ext uri="{BB962C8B-B14F-4D97-AF65-F5344CB8AC3E}">
        <p14:creationId xmlns:p14="http://schemas.microsoft.com/office/powerpoint/2010/main" val="952653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5897-5423-4D93-B42B-767E41E8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1E9FC-C5AD-4331-BCBC-45B3AD4BB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2881267"/>
            <a:ext cx="81629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3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912C-102A-439E-B2DA-AB048DA1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Freeing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3E8AE-E3CC-4BAB-A6BB-23B39B337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45081"/>
            <a:ext cx="7729728" cy="310198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Allocation structures must be updated when memory is freed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Easy with bitmaps: just set the appropriate bits in the bitmap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Linked lists: modify adjacent elements as needed </a:t>
            </a:r>
          </a:p>
          <a:p>
            <a:pPr lvl="1"/>
            <a:r>
              <a:rPr lang="en-US" dirty="0"/>
              <a:t>Merge adjacent free regions into a single region </a:t>
            </a:r>
          </a:p>
          <a:p>
            <a:pPr lvl="1"/>
            <a:r>
              <a:rPr lang="en-US" dirty="0"/>
              <a:t>May involve merging two regions with the just-freed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BB566-6A9F-4A24-A0E6-86A591B05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25" y="4331748"/>
            <a:ext cx="5603381" cy="24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0340-E0C2-4823-B79C-EE64DBD4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CD9E6-ACF4-4A31-A7F3-7A670A67D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Process must fit into physical memory (impossible to run larger processes)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Memory becomes fragmented </a:t>
            </a:r>
          </a:p>
          <a:p>
            <a:pPr lvl="1"/>
            <a:r>
              <a:rPr lang="en-US" dirty="0"/>
              <a:t>External fragmentation: lots of small free areas </a:t>
            </a:r>
          </a:p>
          <a:p>
            <a:pPr lvl="1"/>
            <a:r>
              <a:rPr lang="en-US" dirty="0"/>
              <a:t>Compaction needed to reassemble larger free areas 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Processes are either in memory or on disk: half and half doesn’t do any good</a:t>
            </a:r>
          </a:p>
        </p:txBody>
      </p:sp>
    </p:spTree>
    <p:extLst>
      <p:ext uri="{BB962C8B-B14F-4D97-AF65-F5344CB8AC3E}">
        <p14:creationId xmlns:p14="http://schemas.microsoft.com/office/powerpoint/2010/main" val="37379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Virtual Memory</a:t>
            </a:r>
          </a:p>
        </p:txBody>
      </p:sp>
    </p:spTree>
    <p:extLst>
      <p:ext uri="{BB962C8B-B14F-4D97-AF65-F5344CB8AC3E}">
        <p14:creationId xmlns:p14="http://schemas.microsoft.com/office/powerpoint/2010/main" val="280175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4183-300D-40C4-803F-BD1B5D1E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B9B14-73C2-4F57-8661-52CC81348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81472"/>
            <a:ext cx="7729728" cy="36118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To be covered today:</a:t>
            </a:r>
          </a:p>
          <a:p>
            <a:pPr marL="342900" indent="-342900">
              <a:buAutoNum type="arabicParenR"/>
            </a:pPr>
            <a:r>
              <a:rPr lang="en-US" sz="1400" dirty="0"/>
              <a:t>Virtual Memory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en-US" sz="1400" dirty="0"/>
              <a:t>Page Replacement Algorithms</a:t>
            </a:r>
          </a:p>
          <a:p>
            <a:pPr marL="342900" indent="-342900">
              <a:buAutoNum type="arabicParenR"/>
            </a:pPr>
            <a:r>
              <a:rPr lang="en-US" sz="1400" dirty="0"/>
              <a:t>Paging &amp; Page Tables 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rgbClr val="FF0000"/>
                </a:solidFill>
              </a:rPr>
              <a:t>Memory Allocation Algorithms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US" sz="1400" b="1" dirty="0">
                <a:solidFill>
                  <a:schemeClr val="tx1"/>
                </a:solidFill>
              </a:rPr>
              <a:t>Live coding LRU eviction in Java</a:t>
            </a:r>
          </a:p>
          <a:p>
            <a:pPr marL="0" indent="0">
              <a:buNone/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0352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8EA1-422F-4F6E-BA62-EAA18D9C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907F8-6DF5-4A8C-93EA-79794C7D6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Physical memory is a </a:t>
            </a:r>
            <a:r>
              <a:rPr lang="en-US" b="1" dirty="0"/>
              <a:t>scarce resource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Basic Idea</a:t>
            </a:r>
            <a:r>
              <a:rPr lang="en-US" dirty="0"/>
              <a:t>: We want to allow the OS to hand out more memory than exists on the system!</a:t>
            </a:r>
          </a:p>
          <a:p>
            <a:r>
              <a:rPr lang="en-US" dirty="0"/>
              <a:t>Keep recently used stuff in </a:t>
            </a:r>
            <a:r>
              <a:rPr lang="en-US" b="1" dirty="0"/>
              <a:t>Physical Memory</a:t>
            </a:r>
            <a:endParaRPr lang="en-US" dirty="0"/>
          </a:p>
          <a:p>
            <a:r>
              <a:rPr lang="en-US" dirty="0"/>
              <a:t>Move least recently used stuff to </a:t>
            </a:r>
            <a:r>
              <a:rPr lang="en-US" b="1" dirty="0"/>
              <a:t>Disk</a:t>
            </a:r>
          </a:p>
          <a:p>
            <a:r>
              <a:rPr lang="en-US" dirty="0"/>
              <a:t>But… keep this information hidden from processes…</a:t>
            </a:r>
          </a:p>
          <a:p>
            <a:pPr lvl="1"/>
            <a:r>
              <a:rPr lang="en-US" dirty="0"/>
              <a:t>Processes will still see an address space from 0 – </a:t>
            </a:r>
            <a:r>
              <a:rPr lang="en-US" b="1" dirty="0"/>
              <a:t>max address</a:t>
            </a:r>
          </a:p>
          <a:p>
            <a:pPr lvl="2"/>
            <a:r>
              <a:rPr lang="en-US" dirty="0"/>
              <a:t>The addresses each process accesses is </a:t>
            </a:r>
            <a:r>
              <a:rPr lang="en-US" b="1" dirty="0"/>
              <a:t>not the real address sent to memory</a:t>
            </a:r>
            <a:endParaRPr lang="en-US" dirty="0"/>
          </a:p>
          <a:p>
            <a:pPr lvl="1"/>
            <a:r>
              <a:rPr lang="en-US" dirty="0"/>
              <a:t>Movement of information to and from disk is handled by the </a:t>
            </a:r>
            <a:r>
              <a:rPr lang="en-US" b="1" dirty="0"/>
              <a:t>OS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5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885E-8F89-418F-9715-6BE17861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and Physical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FE987-FAF0-4E32-932F-1FDC402B7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Programs use </a:t>
            </a:r>
            <a:r>
              <a:rPr lang="en-US" b="1" dirty="0"/>
              <a:t>virtual addresses</a:t>
            </a:r>
            <a:endParaRPr lang="en-US" dirty="0"/>
          </a:p>
          <a:p>
            <a:r>
              <a:rPr lang="en-US" dirty="0"/>
              <a:t>Addresses local to the process</a:t>
            </a:r>
          </a:p>
          <a:p>
            <a:r>
              <a:rPr lang="en-US" dirty="0"/>
              <a:t>Hardware translates </a:t>
            </a:r>
            <a:r>
              <a:rPr lang="en-US" b="1" dirty="0"/>
              <a:t>virtual addresses </a:t>
            </a:r>
            <a:r>
              <a:rPr lang="en-US" dirty="0"/>
              <a:t>to </a:t>
            </a:r>
            <a:r>
              <a:rPr lang="en-US" b="1" dirty="0"/>
              <a:t>physical addresses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E6A8-0388-4940-9617-CFEA85874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Enter the Memory Management Unit (MMU)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78BEF-70EA-47E4-A016-C88A8753A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translation from </a:t>
            </a:r>
            <a:r>
              <a:rPr lang="en-US" b="1" dirty="0"/>
              <a:t>virtual address </a:t>
            </a:r>
            <a:r>
              <a:rPr lang="en-US" dirty="0"/>
              <a:t>to </a:t>
            </a:r>
            <a:r>
              <a:rPr lang="en-US" b="1" dirty="0"/>
              <a:t>physical address </a:t>
            </a:r>
            <a:r>
              <a:rPr lang="en-US" dirty="0"/>
              <a:t>is done by the </a:t>
            </a:r>
            <a:r>
              <a:rPr lang="en-US" b="1" dirty="0"/>
              <a:t>M</a:t>
            </a:r>
            <a:r>
              <a:rPr lang="en-US" dirty="0"/>
              <a:t>emory </a:t>
            </a:r>
            <a:r>
              <a:rPr lang="en-US" b="1" dirty="0"/>
              <a:t>M</a:t>
            </a:r>
            <a:r>
              <a:rPr lang="en-US" dirty="0"/>
              <a:t>anagement </a:t>
            </a:r>
            <a:r>
              <a:rPr lang="en-US" b="1" dirty="0"/>
              <a:t>U</a:t>
            </a:r>
            <a:r>
              <a:rPr lang="en-US" dirty="0"/>
              <a:t>nit</a:t>
            </a:r>
          </a:p>
          <a:p>
            <a:r>
              <a:rPr lang="en-US" dirty="0"/>
              <a:t>It is typically on the same chip as the CPU</a:t>
            </a:r>
          </a:p>
          <a:p>
            <a:r>
              <a:rPr lang="en-US" dirty="0"/>
              <a:t>Only physical addresses leave the CPU/MMU </a:t>
            </a:r>
            <a:r>
              <a:rPr lang="en-US" dirty="0" err="1"/>
              <a:t>schip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Physical memory is indexed by physical addresses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118F5DF-EA16-4532-B049-801F25A0D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890" y="1427901"/>
            <a:ext cx="3328416" cy="40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2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Paging and Page Tables</a:t>
            </a:r>
          </a:p>
        </p:txBody>
      </p:sp>
    </p:spTree>
    <p:extLst>
      <p:ext uri="{BB962C8B-B14F-4D97-AF65-F5344CB8AC3E}">
        <p14:creationId xmlns:p14="http://schemas.microsoft.com/office/powerpoint/2010/main" val="2137448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6019-BA2F-4F7A-ADAF-4DCFDE11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 and Page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A71C-EDE2-44CF-8BE3-61D17E85C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Virtual addresses are mapped to physical addresses</a:t>
            </a:r>
          </a:p>
          <a:p>
            <a:r>
              <a:rPr lang="en-US" dirty="0"/>
              <a:t>A unit of mapping is called a </a:t>
            </a:r>
            <a:r>
              <a:rPr lang="en-US" b="1" dirty="0"/>
              <a:t>page </a:t>
            </a:r>
            <a:r>
              <a:rPr lang="en-US" dirty="0"/>
              <a:t>(Typically 4KiB)</a:t>
            </a:r>
          </a:p>
          <a:p>
            <a:r>
              <a:rPr lang="en-US" dirty="0"/>
              <a:t>All addresses in the same virtual page are in the same physical page</a:t>
            </a:r>
          </a:p>
          <a:p>
            <a:r>
              <a:rPr lang="en-US" dirty="0"/>
              <a:t>A </a:t>
            </a:r>
            <a:r>
              <a:rPr lang="en-US" b="1" dirty="0"/>
              <a:t>Page Table Entry </a:t>
            </a:r>
            <a:r>
              <a:rPr lang="en-US" dirty="0"/>
              <a:t>(PTE) contains translation for a single page.</a:t>
            </a:r>
          </a:p>
          <a:p>
            <a:pPr marL="0" indent="0">
              <a:buNone/>
            </a:pPr>
            <a:r>
              <a:rPr lang="en-US" dirty="0"/>
              <a:t>Page Table translates virtual page number to a physical page number</a:t>
            </a:r>
          </a:p>
          <a:p>
            <a:r>
              <a:rPr lang="en-US" dirty="0"/>
              <a:t>Not all virtual memory has a physical page</a:t>
            </a:r>
          </a:p>
          <a:p>
            <a:r>
              <a:rPr lang="en-US" dirty="0"/>
              <a:t>Not every physical page needs to be used</a:t>
            </a:r>
          </a:p>
        </p:txBody>
      </p:sp>
    </p:spTree>
    <p:extLst>
      <p:ext uri="{BB962C8B-B14F-4D97-AF65-F5344CB8AC3E}">
        <p14:creationId xmlns:p14="http://schemas.microsoft.com/office/powerpoint/2010/main" val="4150357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9BC4-94DD-42EE-8DF0-5A800D23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B1D3E-0747-4574-9E03-57A6F4725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a 64KB virtual address space and a 32 KB physical memory:</a:t>
            </a:r>
          </a:p>
          <a:p>
            <a:r>
              <a:rPr lang="en-US" dirty="0"/>
              <a:t>Where would a Page whose lives at 17 KB in the virtual address space map to in Physical memory?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looks like a prime candidate for a certain data structure… can anyone name it?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C5204-2006-4C93-97FE-3F274B9E3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890" y="1336069"/>
            <a:ext cx="3328416" cy="41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A0AA-733B-4CF7-BDDB-5D973E23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3565"/>
            <a:ext cx="7729728" cy="1188720"/>
          </a:xfrm>
        </p:spPr>
        <p:txBody>
          <a:bodyPr/>
          <a:lstStyle/>
          <a:p>
            <a:r>
              <a:rPr lang="en-US" dirty="0"/>
              <a:t>What’s in a Page Table Entry?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6D819-9EEC-4C0B-9DAC-1922D8C30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05171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Each entry in the page table contains:</a:t>
            </a:r>
            <a:br>
              <a:rPr lang="en-US" dirty="0"/>
            </a:br>
            <a:r>
              <a:rPr lang="en-US" dirty="0"/>
              <a:t>1) </a:t>
            </a:r>
            <a:r>
              <a:rPr lang="en-US" b="1" dirty="0"/>
              <a:t>Valid bit</a:t>
            </a:r>
            <a:r>
              <a:rPr lang="en-US" dirty="0"/>
              <a:t>: set if this logical page number has a corresponding physical frame in memory</a:t>
            </a:r>
          </a:p>
          <a:p>
            <a:r>
              <a:rPr lang="en-US" dirty="0"/>
              <a:t>If not valid, remainder of PTE is irrelevant </a:t>
            </a:r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b="1" dirty="0"/>
              <a:t>Page frame number</a:t>
            </a:r>
            <a:r>
              <a:rPr lang="en-US" dirty="0"/>
              <a:t>: page in physical memory</a:t>
            </a:r>
          </a:p>
          <a:p>
            <a:pPr marL="0" indent="0">
              <a:buNone/>
            </a:pPr>
            <a:r>
              <a:rPr lang="en-US" dirty="0"/>
              <a:t>3) </a:t>
            </a:r>
            <a:r>
              <a:rPr lang="en-US" b="1" dirty="0"/>
              <a:t>Referenced bit</a:t>
            </a:r>
            <a:r>
              <a:rPr lang="en-US" dirty="0"/>
              <a:t>: set if data on the page has been accessed </a:t>
            </a:r>
          </a:p>
          <a:p>
            <a:pPr marL="0" indent="0">
              <a:buNone/>
            </a:pPr>
            <a:r>
              <a:rPr lang="en-US" dirty="0"/>
              <a:t>4) </a:t>
            </a:r>
            <a:r>
              <a:rPr lang="en-US" b="1" dirty="0"/>
              <a:t>Dirty (modified) bit</a:t>
            </a:r>
            <a:r>
              <a:rPr lang="en-US" dirty="0"/>
              <a:t>: set if data on the page has been modified </a:t>
            </a:r>
          </a:p>
          <a:p>
            <a:pPr marL="0" indent="0">
              <a:buNone/>
            </a:pPr>
            <a:r>
              <a:rPr lang="en-US" dirty="0"/>
              <a:t>5) </a:t>
            </a:r>
            <a:r>
              <a:rPr lang="en-US" b="1" dirty="0"/>
              <a:t>Protection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33B06-E5F8-4DAB-A0B2-ED84424B9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4580660"/>
            <a:ext cx="68484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A301-48A4-473F-AE1A-336A9D38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Logical to Physical Addresses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F5CFB-881C-4E7E-BAFB-47ACA8E74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Split address from CPU into two pieces:</a:t>
                </a:r>
                <a:br>
                  <a:rPr lang="en-US" dirty="0"/>
                </a:br>
                <a:r>
                  <a:rPr lang="en-US" dirty="0"/>
                  <a:t>1) Page number (p)</a:t>
                </a:r>
              </a:p>
              <a:p>
                <a:pPr marL="0" indent="0">
                  <a:buNone/>
                </a:pPr>
                <a:r>
                  <a:rPr lang="en-US" dirty="0"/>
                  <a:t>2) Page offset (d)</a:t>
                </a:r>
              </a:p>
              <a:p>
                <a:pPr marL="0" indent="0">
                  <a:buNone/>
                </a:pPr>
                <a:r>
                  <a:rPr lang="en-US" dirty="0"/>
                  <a:t>Page Number:</a:t>
                </a:r>
              </a:p>
              <a:p>
                <a:pPr marL="342900" indent="-342900">
                  <a:buAutoNum type="arabicParenR"/>
                </a:pPr>
                <a:r>
                  <a:rPr lang="en-US" dirty="0"/>
                  <a:t>Index into the page table</a:t>
                </a:r>
              </a:p>
              <a:p>
                <a:pPr marL="342900" indent="-342900">
                  <a:buAutoNum type="arabicParenR"/>
                </a:pPr>
                <a:r>
                  <a:rPr lang="en-US" dirty="0"/>
                  <a:t>Page table contains the base address of page in physical memory</a:t>
                </a:r>
              </a:p>
              <a:p>
                <a:pPr marL="0" indent="0">
                  <a:buNone/>
                </a:pPr>
                <a:r>
                  <a:rPr lang="en-US" dirty="0"/>
                  <a:t>Page Offset </a:t>
                </a:r>
              </a:p>
              <a:p>
                <a:pPr marL="342900" indent="-342900">
                  <a:buAutoNum type="arabicParenR"/>
                </a:pPr>
                <a:r>
                  <a:rPr lang="en-US" dirty="0"/>
                  <a:t>Added to base address to get actual physical memory address</a:t>
                </a:r>
              </a:p>
              <a:p>
                <a:pPr marL="0" indent="0">
                  <a:buNone/>
                </a:pPr>
                <a:r>
                  <a:rPr lang="en-US" dirty="0"/>
                  <a:t>Page Size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0F5CFB-881C-4E7E-BAFB-47ACA8E74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3" t="-1572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5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7152-CA7F-47CB-8CE9-D74B7083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C67D3C-D603-450E-B33B-D02A4BF012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4KB (4096 B) pages</a:t>
                </a:r>
              </a:p>
              <a:p>
                <a:pPr marL="0" indent="0">
                  <a:buNone/>
                </a:pPr>
                <a:r>
                  <a:rPr lang="en-US" dirty="0"/>
                  <a:t>32 bit logical addresses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=4096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32 −12=20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𝑏𝑖𝑡𝑠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C67D3C-D603-450E-B33B-D02A4BF012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1" t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4DC43CD-79DC-43C7-B844-F71DAA64F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736" y="4189035"/>
            <a:ext cx="2628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6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 Translation Architectures &amp; Paging Structures</a:t>
            </a:r>
          </a:p>
        </p:txBody>
      </p:sp>
    </p:spTree>
    <p:extLst>
      <p:ext uri="{BB962C8B-B14F-4D97-AF65-F5344CB8AC3E}">
        <p14:creationId xmlns:p14="http://schemas.microsoft.com/office/powerpoint/2010/main" val="131965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Partitions</a:t>
            </a:r>
          </a:p>
        </p:txBody>
      </p:sp>
    </p:spTree>
    <p:extLst>
      <p:ext uri="{BB962C8B-B14F-4D97-AF65-F5344CB8AC3E}">
        <p14:creationId xmlns:p14="http://schemas.microsoft.com/office/powerpoint/2010/main" val="1969553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9110-B6DA-4BC8-8976-68E36B9E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BEC08-5DBD-495D-BC5F-47C6B8230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479" y="2375968"/>
            <a:ext cx="6133668" cy="36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4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8553-3242-41A6-961C-47FF7FF5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Paging Structures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AB079-96EC-4C46-9AA4-9E98A62D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504" y="2477323"/>
            <a:ext cx="7184991" cy="398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45B5-B7B1-4532-9189-81159732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Page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A7BE1-E7AC-4AD9-BBD7-5BE3FF5DCC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Problem</a:t>
                </a:r>
                <a:r>
                  <a:rPr lang="en-US" dirty="0"/>
                  <a:t>: page tables can be too large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 dirty="0"/>
                  <a:t> bytes in 4KB pages need 1 million PTEs </a:t>
                </a:r>
              </a:p>
              <a:p>
                <a:pPr marL="0" indent="0">
                  <a:buNone/>
                </a:pPr>
                <a:r>
                  <a:rPr lang="en-US" b="1" dirty="0"/>
                  <a:t>Solution</a:t>
                </a:r>
                <a:r>
                  <a:rPr lang="en-US" dirty="0"/>
                  <a:t>: use multi -level page tables </a:t>
                </a:r>
              </a:p>
              <a:p>
                <a:r>
                  <a:rPr lang="en-US" dirty="0"/>
                  <a:t>“Page size” in first page table is large (megabytes) </a:t>
                </a:r>
              </a:p>
              <a:p>
                <a:r>
                  <a:rPr lang="en-US" dirty="0"/>
                  <a:t>PTE marked invalid in first page table needs no 2nd level page table </a:t>
                </a:r>
              </a:p>
              <a:p>
                <a:pPr marL="0" indent="0">
                  <a:buNone/>
                </a:pPr>
                <a:r>
                  <a:rPr lang="en-US" dirty="0"/>
                  <a:t>1st level page table has pointers to 2nd level page tables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2nd level page table has actual physical page numbers in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A7BE1-E7AC-4AD9-BBD7-5BE3FF5DCC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1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87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4CC3-CEF8-4A64-A3ED-BD5A2E33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873A2-254F-4D70-B426-03FAAA4C5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865" y="2328903"/>
            <a:ext cx="3044207" cy="39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DBEA-F953-4EE0-B3A4-66FDDF86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Two-Level Page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CEDCA-AC0B-4CF0-A1D2-6C9D8C2C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1) Tradeoffs between 1st and 2nd level page table sizes</a:t>
            </a:r>
          </a:p>
          <a:p>
            <a:r>
              <a:rPr lang="en-US" dirty="0"/>
              <a:t>Total number of bits indexing 1st and 2nd level table is constant for a given page size and logical address length </a:t>
            </a:r>
          </a:p>
          <a:p>
            <a:r>
              <a:rPr lang="en-US" dirty="0"/>
              <a:t>Tradeoff between number of bits indexing 1st and number indexing 2nd level tables </a:t>
            </a:r>
          </a:p>
          <a:p>
            <a:pPr lvl="1"/>
            <a:r>
              <a:rPr lang="en-US" dirty="0"/>
              <a:t>More bits in 1st level: fine granularity at 2nd level </a:t>
            </a:r>
          </a:p>
          <a:p>
            <a:pPr lvl="1"/>
            <a:r>
              <a:rPr lang="en-US" dirty="0"/>
              <a:t>Fewer bits in 1st level: maybe less wasted space? </a:t>
            </a:r>
          </a:p>
          <a:p>
            <a:pPr marL="0" indent="0">
              <a:buNone/>
            </a:pPr>
            <a:r>
              <a:rPr lang="en-US" dirty="0"/>
              <a:t>2) All addresses in table are physical addresses </a:t>
            </a:r>
          </a:p>
          <a:p>
            <a:pPr marL="0" indent="0">
              <a:buNone/>
            </a:pPr>
            <a:r>
              <a:rPr lang="en-US" dirty="0"/>
              <a:t>3) Protection bits kept in 2nd level table</a:t>
            </a:r>
          </a:p>
        </p:txBody>
      </p:sp>
    </p:spTree>
    <p:extLst>
      <p:ext uri="{BB962C8B-B14F-4D97-AF65-F5344CB8AC3E}">
        <p14:creationId xmlns:p14="http://schemas.microsoft.com/office/powerpoint/2010/main" val="21333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E86B-A384-42E9-9157-7EB840428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791" y="192335"/>
            <a:ext cx="7729728" cy="1188720"/>
          </a:xfrm>
        </p:spPr>
        <p:txBody>
          <a:bodyPr/>
          <a:lstStyle/>
          <a:p>
            <a:r>
              <a:rPr lang="en-US" dirty="0"/>
              <a:t>Two-Level Paging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AC57-55AE-4CA5-AE57-A6A125784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791" y="1501702"/>
            <a:ext cx="7729728" cy="4552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System characteristics: </a:t>
            </a:r>
          </a:p>
          <a:p>
            <a:r>
              <a:rPr lang="en-US" sz="1600" dirty="0"/>
              <a:t>8 KB pages </a:t>
            </a:r>
          </a:p>
          <a:p>
            <a:r>
              <a:rPr lang="en-US" sz="1600" dirty="0"/>
              <a:t>32-bit logical address divided into:13 bit page offset, 19 bit page number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Page number divided into: </a:t>
            </a:r>
          </a:p>
          <a:p>
            <a:r>
              <a:rPr lang="en-US" sz="1600" dirty="0"/>
              <a:t>10 bit page number </a:t>
            </a:r>
          </a:p>
          <a:p>
            <a:r>
              <a:rPr lang="en-US" sz="1600" dirty="0"/>
              <a:t>9 bit page offset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Logical address looks like this:</a:t>
            </a:r>
          </a:p>
          <a:p>
            <a:r>
              <a:rPr lang="en-US" sz="1600" dirty="0"/>
              <a:t>p1 is an index into the 1st level page table </a:t>
            </a:r>
          </a:p>
          <a:p>
            <a:r>
              <a:rPr lang="en-US" sz="1600" dirty="0"/>
              <a:t>p2 is an index into the 2nd level page table pointed to by p1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75F4A-FB1C-4A70-AA36-ED8C4CF2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72" y="3006571"/>
            <a:ext cx="54768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975D-D2B9-4D2D-B74A-22717D96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Address Translation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6E604-F763-4D89-BD1E-353DBD6FC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816" y="2348095"/>
            <a:ext cx="7416368" cy="42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CFFB-B953-4DAA-9062-02F2757D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7301"/>
            <a:ext cx="7729728" cy="1188720"/>
          </a:xfrm>
        </p:spPr>
        <p:txBody>
          <a:bodyPr/>
          <a:lstStyle/>
          <a:p>
            <a:r>
              <a:rPr lang="en-US" dirty="0"/>
              <a:t>Implementing Page Tables in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212FC-6C53-4F6D-95F5-01EA731CE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04513"/>
            <a:ext cx="7729728" cy="47761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1) Page table resides in main (physical) memory </a:t>
            </a:r>
          </a:p>
          <a:p>
            <a:pPr marL="0" indent="0">
              <a:buNone/>
            </a:pPr>
            <a:r>
              <a:rPr lang="en-US" sz="1400" dirty="0"/>
              <a:t>2) CPU uses special registers for paging </a:t>
            </a:r>
          </a:p>
          <a:p>
            <a:r>
              <a:rPr lang="en-US" sz="1400" dirty="0"/>
              <a:t>Page table base register (PTBR) points to the page table </a:t>
            </a:r>
          </a:p>
          <a:p>
            <a:r>
              <a:rPr lang="en-US" sz="1400" dirty="0"/>
              <a:t>Page table length register (PTLR) contains length of page table: restricts maximum legal logical address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3) Translating an address requires two memory accesses </a:t>
            </a:r>
          </a:p>
          <a:p>
            <a:pPr marL="0" indent="0">
              <a:buNone/>
            </a:pPr>
            <a:r>
              <a:rPr lang="en-US" sz="1400" dirty="0"/>
              <a:t>First access reads page table entry (PTE) </a:t>
            </a:r>
          </a:p>
          <a:p>
            <a:pPr marL="0" indent="0">
              <a:buNone/>
            </a:pPr>
            <a:r>
              <a:rPr lang="en-US" sz="1400" dirty="0"/>
              <a:t>Second access reads the data / instruction from memory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4) Reduce number of memory accesses </a:t>
            </a:r>
          </a:p>
          <a:p>
            <a:r>
              <a:rPr lang="en-US" sz="1400" dirty="0"/>
              <a:t>Can’t avoid second access (we need the value from memory) </a:t>
            </a:r>
          </a:p>
          <a:p>
            <a:r>
              <a:rPr lang="en-US" sz="1400" dirty="0"/>
              <a:t>Eliminate first access by keeping a hardware cache (called a </a:t>
            </a:r>
            <a:r>
              <a:rPr lang="en-US" sz="1400" b="1" dirty="0"/>
              <a:t>translation lookaside buffer or TLB</a:t>
            </a:r>
            <a:r>
              <a:rPr lang="en-US" sz="1400" dirty="0"/>
              <a:t>) of recently used page table entries</a:t>
            </a:r>
          </a:p>
        </p:txBody>
      </p:sp>
    </p:spTree>
    <p:extLst>
      <p:ext uri="{BB962C8B-B14F-4D97-AF65-F5344CB8AC3E}">
        <p14:creationId xmlns:p14="http://schemas.microsoft.com/office/powerpoint/2010/main" val="18703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Translation Lookaside Buffer (TLB)</a:t>
            </a:r>
          </a:p>
        </p:txBody>
      </p:sp>
    </p:spTree>
    <p:extLst>
      <p:ext uri="{BB962C8B-B14F-4D97-AF65-F5344CB8AC3E}">
        <p14:creationId xmlns:p14="http://schemas.microsoft.com/office/powerpoint/2010/main" val="510283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80E96-C293-42F0-8D35-D4ECE4AE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TLB… (Sounds like DLB :P)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6A0A-0404-4DDA-A37C-F07FAEDE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1) Search the TLB for the desired logical page number (Sounds </a:t>
            </a:r>
            <a:r>
              <a:rPr lang="en-US" sz="1600" dirty="0" err="1"/>
              <a:t>cachey</a:t>
            </a:r>
            <a:r>
              <a:rPr lang="en-US" sz="1600" dirty="0"/>
              <a:t>…)</a:t>
            </a:r>
          </a:p>
          <a:p>
            <a:r>
              <a:rPr lang="en-US" sz="1600" dirty="0"/>
              <a:t>Search entries in parallel </a:t>
            </a:r>
          </a:p>
          <a:p>
            <a:r>
              <a:rPr lang="en-US" sz="1600" dirty="0"/>
              <a:t>Use standard cache techniques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2) If desired logical page number is found, get frame number from TLB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3) If desired logical page number isn’t found </a:t>
            </a:r>
          </a:p>
          <a:p>
            <a:r>
              <a:rPr lang="en-US" sz="1600" dirty="0"/>
              <a:t>Get frame number from page table in memory </a:t>
            </a:r>
          </a:p>
          <a:p>
            <a:r>
              <a:rPr lang="en-US" sz="1600" dirty="0"/>
              <a:t>Replace an entry in the TLB with the logical &amp; physical page numbers from this reference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E4759-FD2C-4B2D-A165-1D2143A77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758" y="2247305"/>
            <a:ext cx="2167660" cy="42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8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40E0D-8D28-49AA-AE72-0391FD7A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from Last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F92BD-6C4A-445A-AC5C-46282ECE6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ideal world has memory that is…</a:t>
            </a:r>
          </a:p>
          <a:p>
            <a:pPr marL="342900" indent="-342900">
              <a:buAutoNum type="arabicParenR"/>
            </a:pPr>
            <a:r>
              <a:rPr lang="en-US" dirty="0"/>
              <a:t>Copious in Supply</a:t>
            </a:r>
          </a:p>
          <a:p>
            <a:pPr marL="342900" indent="-342900">
              <a:buAutoNum type="arabicParenR"/>
            </a:pPr>
            <a:r>
              <a:rPr lang="en-US" dirty="0"/>
              <a:t>Very Fast</a:t>
            </a:r>
          </a:p>
          <a:p>
            <a:pPr marL="342900" indent="-342900">
              <a:buAutoNum type="arabicParenR"/>
            </a:pPr>
            <a:r>
              <a:rPr lang="en-US" dirty="0"/>
              <a:t>Non-volatile</a:t>
            </a:r>
          </a:p>
          <a:p>
            <a:pPr marL="0" indent="0">
              <a:buNone/>
            </a:pPr>
            <a:r>
              <a:rPr lang="en-US" dirty="0"/>
              <a:t>But the reality is that we can only pick two of the following:</a:t>
            </a:r>
          </a:p>
          <a:p>
            <a:pPr marL="342900" indent="-342900">
              <a:buAutoNum type="arabicParenR"/>
            </a:pPr>
            <a:r>
              <a:rPr lang="en-US" dirty="0"/>
              <a:t>Copious Memory</a:t>
            </a:r>
          </a:p>
          <a:p>
            <a:pPr marL="342900" indent="-342900">
              <a:buAutoNum type="arabicParenR"/>
            </a:pPr>
            <a:r>
              <a:rPr lang="en-US" dirty="0"/>
              <a:t>Fast Memory</a:t>
            </a:r>
          </a:p>
          <a:p>
            <a:pPr marL="342900" indent="-342900">
              <a:buAutoNum type="arabicParenR"/>
            </a:pPr>
            <a:r>
              <a:rPr lang="en-US" dirty="0"/>
              <a:t>Affordable Memory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Goal</a:t>
            </a:r>
            <a:r>
              <a:rPr lang="en-US" dirty="0"/>
              <a:t>: Get the </a:t>
            </a:r>
            <a:r>
              <a:rPr lang="en-US" b="1" dirty="0"/>
              <a:t>real world </a:t>
            </a:r>
            <a:r>
              <a:rPr lang="en-US" dirty="0"/>
              <a:t>as close as possible to the </a:t>
            </a:r>
            <a:r>
              <a:rPr lang="en-US" b="1" dirty="0"/>
              <a:t>ideal world!</a:t>
            </a:r>
          </a:p>
        </p:txBody>
      </p:sp>
    </p:spTree>
    <p:extLst>
      <p:ext uri="{BB962C8B-B14F-4D97-AF65-F5344CB8AC3E}">
        <p14:creationId xmlns:p14="http://schemas.microsoft.com/office/powerpoint/2010/main" val="317958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660F-EB63-46DA-B1A0-D0103AD0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7745"/>
            <a:ext cx="7729728" cy="1188720"/>
          </a:xfrm>
        </p:spPr>
        <p:txBody>
          <a:bodyPr/>
          <a:lstStyle/>
          <a:p>
            <a:r>
              <a:rPr lang="en-US" dirty="0"/>
              <a:t>Handling TLB Misses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58E4-5F4E-4C48-BA49-063D56F94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61500"/>
            <a:ext cx="7729728" cy="3780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1) If PTE isn’t found in TLB, OS needs to do the lookup in the page table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2) Lookup can be done in hardware or software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3) Hardware TLB replacement </a:t>
            </a:r>
          </a:p>
          <a:p>
            <a:r>
              <a:rPr lang="en-US" sz="1400" dirty="0"/>
              <a:t>CPU hardware does page table lookup </a:t>
            </a:r>
          </a:p>
          <a:p>
            <a:r>
              <a:rPr lang="en-US" sz="1400" dirty="0"/>
              <a:t>Can be faster than software </a:t>
            </a:r>
          </a:p>
          <a:p>
            <a:r>
              <a:rPr lang="en-US" sz="1400" dirty="0"/>
              <a:t>Less flexible than software, and more complex hardware 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4) Software TLB replacement </a:t>
            </a:r>
          </a:p>
          <a:p>
            <a:r>
              <a:rPr lang="en-US" sz="1400" dirty="0"/>
              <a:t>OS gets TLB exception </a:t>
            </a:r>
          </a:p>
          <a:p>
            <a:r>
              <a:rPr lang="en-US" sz="1400" dirty="0"/>
              <a:t>Exception handler does page table lookup &amp; places the result into the TLB </a:t>
            </a:r>
          </a:p>
          <a:p>
            <a:r>
              <a:rPr lang="en-US" sz="1400" dirty="0"/>
              <a:t>Program continues after return from exception </a:t>
            </a:r>
          </a:p>
          <a:p>
            <a:r>
              <a:rPr lang="en-US" sz="1400" dirty="0"/>
              <a:t>Larger TLB (lower miss rate) can make this feasible</a:t>
            </a:r>
          </a:p>
        </p:txBody>
      </p:sp>
    </p:spTree>
    <p:extLst>
      <p:ext uri="{BB962C8B-B14F-4D97-AF65-F5344CB8AC3E}">
        <p14:creationId xmlns:p14="http://schemas.microsoft.com/office/powerpoint/2010/main" val="210717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Inverted Page Tables</a:t>
            </a:r>
          </a:p>
        </p:txBody>
      </p:sp>
    </p:spTree>
    <p:extLst>
      <p:ext uri="{BB962C8B-B14F-4D97-AF65-F5344CB8AC3E}">
        <p14:creationId xmlns:p14="http://schemas.microsoft.com/office/powerpoint/2010/main" val="3418052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F2AC-6FAB-4A4E-BD04-1B7D6709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7846"/>
            <a:ext cx="7729728" cy="1188720"/>
          </a:xfrm>
        </p:spPr>
        <p:txBody>
          <a:bodyPr/>
          <a:lstStyle/>
          <a:p>
            <a:r>
              <a:rPr lang="en-US" dirty="0"/>
              <a:t>Enter Inverted Page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A3360-2F3D-42D9-92A4-42E0C4A7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535838"/>
            <a:ext cx="7729728" cy="5184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1) Reduce page table size further: keep one entry for each frame in memory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2) PTE contains:</a:t>
            </a:r>
          </a:p>
          <a:p>
            <a:r>
              <a:rPr lang="en-US" sz="1600" dirty="0"/>
              <a:t>Virtual address pointing to this frame </a:t>
            </a:r>
          </a:p>
          <a:p>
            <a:r>
              <a:rPr lang="en-US" sz="1600" dirty="0"/>
              <a:t>Information about the process that owns this page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3) Search page table by: </a:t>
            </a:r>
          </a:p>
          <a:p>
            <a:r>
              <a:rPr lang="en-US" sz="1600" dirty="0"/>
              <a:t>Hashing the virtual page number and process ID </a:t>
            </a:r>
          </a:p>
          <a:p>
            <a:r>
              <a:rPr lang="en-US" sz="1600" dirty="0"/>
              <a:t>Starting at the entry corresponding to the hash result </a:t>
            </a:r>
          </a:p>
          <a:p>
            <a:r>
              <a:rPr lang="en-US" sz="1600" dirty="0"/>
              <a:t>Search until either the entry is found or a limit is reached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4) Page frame number is index of PTE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5) Improve performance by using more advanced hashing algorithms</a:t>
            </a:r>
          </a:p>
        </p:txBody>
      </p:sp>
    </p:spTree>
    <p:extLst>
      <p:ext uri="{BB962C8B-B14F-4D97-AF65-F5344CB8AC3E}">
        <p14:creationId xmlns:p14="http://schemas.microsoft.com/office/powerpoint/2010/main" val="299367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4BEA-92F6-4973-AF64-6051EF03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Page Table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726D2-6B1C-4544-83CA-EC58F4F66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161" y="2369248"/>
            <a:ext cx="7291677" cy="420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5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Page Replacement Algorithms</a:t>
            </a:r>
          </a:p>
        </p:txBody>
      </p:sp>
    </p:spTree>
    <p:extLst>
      <p:ext uri="{BB962C8B-B14F-4D97-AF65-F5344CB8AC3E}">
        <p14:creationId xmlns:p14="http://schemas.microsoft.com/office/powerpoint/2010/main" val="2946381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81F3-D1ED-43A6-836A-133DB647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Page Replacement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88D2C-9FDE-4BD5-9085-E5EB8E64C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852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/>
              <a:t>1) Page Fault forces a choice </a:t>
            </a:r>
          </a:p>
          <a:p>
            <a:r>
              <a:rPr lang="en-US" sz="1400" dirty="0"/>
              <a:t>What is a Page Fault? We don’t have room in our Page Table for another page!!</a:t>
            </a:r>
          </a:p>
          <a:p>
            <a:r>
              <a:rPr lang="en-US" sz="1400" dirty="0"/>
              <a:t>We don’t have room for a new page (steady state)</a:t>
            </a:r>
          </a:p>
          <a:p>
            <a:r>
              <a:rPr lang="en-US" sz="1400" dirty="0"/>
              <a:t>Which page must be removed to make room for an incoming page?</a:t>
            </a:r>
          </a:p>
          <a:p>
            <a:pPr marL="0" indent="0">
              <a:buNone/>
            </a:pPr>
            <a:r>
              <a:rPr lang="en-US" sz="1400" dirty="0"/>
              <a:t>2) How is a page removed from physical memory?</a:t>
            </a:r>
          </a:p>
          <a:p>
            <a:r>
              <a:rPr lang="en-US" sz="1400" dirty="0"/>
              <a:t>If the page is unmodified, simply overwrite it: </a:t>
            </a:r>
            <a:r>
              <a:rPr lang="en-US" sz="1400" b="1" dirty="0"/>
              <a:t>a copy already exists on disk</a:t>
            </a:r>
            <a:endParaRPr lang="en-US" sz="1400" dirty="0"/>
          </a:p>
          <a:p>
            <a:r>
              <a:rPr lang="en-US" sz="1400" dirty="0"/>
              <a:t>If the page has been modified, it must be written back to disk: prefer unmodified pages?</a:t>
            </a:r>
          </a:p>
          <a:p>
            <a:r>
              <a:rPr lang="en-US" sz="1400" dirty="0"/>
              <a:t>We had a certain field in our </a:t>
            </a:r>
            <a:r>
              <a:rPr lang="en-US" sz="1400" b="1" dirty="0"/>
              <a:t>PTEs </a:t>
            </a:r>
            <a:r>
              <a:rPr lang="en-US" sz="1400" dirty="0"/>
              <a:t>that reflected this, can anyone name it? </a:t>
            </a:r>
          </a:p>
          <a:p>
            <a:pPr lvl="1"/>
            <a:r>
              <a:rPr lang="en-US" sz="1200" dirty="0"/>
              <a:t>The Dirty Bit!</a:t>
            </a:r>
          </a:p>
          <a:p>
            <a:pPr marL="0" indent="0">
              <a:buNone/>
            </a:pPr>
            <a:r>
              <a:rPr lang="en-US" sz="1400" dirty="0"/>
              <a:t>3) Better not choose an often used page</a:t>
            </a:r>
          </a:p>
          <a:p>
            <a:r>
              <a:rPr lang="en-US" sz="1400" dirty="0"/>
              <a:t>Will likely need to brough back in soon</a:t>
            </a:r>
          </a:p>
        </p:txBody>
      </p:sp>
    </p:spTree>
    <p:extLst>
      <p:ext uri="{BB962C8B-B14F-4D97-AF65-F5344CB8AC3E}">
        <p14:creationId xmlns:p14="http://schemas.microsoft.com/office/powerpoint/2010/main" val="10077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B9FE3-4A4C-4829-88A3-5AFA6CCA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Replacement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C999-476D-4454-B4D2-DAA3459C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will go over the following:</a:t>
            </a:r>
          </a:p>
          <a:p>
            <a:pPr marL="342900" indent="-342900">
              <a:buAutoNum type="arabicParenR"/>
            </a:pPr>
            <a:r>
              <a:rPr lang="en-US" dirty="0"/>
              <a:t>Optimal Page Replacement Algorithm</a:t>
            </a:r>
          </a:p>
          <a:p>
            <a:pPr marL="342900" indent="-342900">
              <a:buAutoNum type="arabicParenR"/>
            </a:pPr>
            <a:r>
              <a:rPr lang="en-US" dirty="0"/>
              <a:t>Not-Recently-Used (NRU) Algorithm</a:t>
            </a:r>
          </a:p>
          <a:p>
            <a:pPr marL="342900" indent="-342900">
              <a:buAutoNum type="arabicParenR"/>
            </a:pPr>
            <a:r>
              <a:rPr lang="en-US" dirty="0"/>
              <a:t>First In First Out (FIFO) Algorithm</a:t>
            </a:r>
          </a:p>
          <a:p>
            <a:pPr marL="342900" indent="-342900">
              <a:buAutoNum type="arabicParenR"/>
            </a:pPr>
            <a:r>
              <a:rPr lang="en-US" dirty="0"/>
              <a:t>Second Chance Algorithm </a:t>
            </a:r>
          </a:p>
          <a:p>
            <a:pPr marL="342900" indent="-342900">
              <a:buAutoNum type="arabicParenR"/>
            </a:pPr>
            <a:r>
              <a:rPr lang="en-US" dirty="0"/>
              <a:t>Least Recently Used (LRU) Algorithm</a:t>
            </a:r>
          </a:p>
        </p:txBody>
      </p:sp>
    </p:spTree>
    <p:extLst>
      <p:ext uri="{BB962C8B-B14F-4D97-AF65-F5344CB8AC3E}">
        <p14:creationId xmlns:p14="http://schemas.microsoft.com/office/powerpoint/2010/main" val="154051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F52CA-04BD-49F7-80D2-336B0D9D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Page Replacement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02691-5F82-4579-8042-51682ABC3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739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What’s the best we can possibly do?</a:t>
            </a:r>
          </a:p>
          <a:p>
            <a:r>
              <a:rPr lang="en-US" dirty="0"/>
              <a:t>Assume perfect knowledge of the future </a:t>
            </a:r>
          </a:p>
          <a:p>
            <a:r>
              <a:rPr lang="en-US" dirty="0"/>
              <a:t>Not realizable in practice (usually) </a:t>
            </a:r>
          </a:p>
          <a:p>
            <a:r>
              <a:rPr lang="en-US" dirty="0"/>
              <a:t>Useful for comparison: if another algorithm is within 5% of optimal, not much more can be done…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Algorithm: </a:t>
            </a:r>
            <a:r>
              <a:rPr lang="en-US" dirty="0"/>
              <a:t>replace the page that will be used furthest in the future </a:t>
            </a:r>
          </a:p>
          <a:p>
            <a:r>
              <a:rPr lang="en-US" dirty="0"/>
              <a:t>Only works if we know the whole sequence! </a:t>
            </a:r>
          </a:p>
          <a:p>
            <a:r>
              <a:rPr lang="en-US" dirty="0"/>
              <a:t>Can be approximated by running the program twice </a:t>
            </a:r>
          </a:p>
          <a:p>
            <a:pPr lvl="1"/>
            <a:r>
              <a:rPr lang="en-US" dirty="0"/>
              <a:t>Once to generate the reference trace </a:t>
            </a:r>
          </a:p>
          <a:p>
            <a:pPr lvl="1"/>
            <a:r>
              <a:rPr lang="en-US" dirty="0"/>
              <a:t>Once (or more) to apply the optimal algorithm </a:t>
            </a:r>
          </a:p>
          <a:p>
            <a:pPr marL="0" indent="0">
              <a:buNone/>
            </a:pPr>
            <a:r>
              <a:rPr lang="en-US" dirty="0"/>
              <a:t>Nice, but not achievable in real systems!</a:t>
            </a:r>
          </a:p>
        </p:txBody>
      </p:sp>
    </p:spTree>
    <p:extLst>
      <p:ext uri="{BB962C8B-B14F-4D97-AF65-F5344CB8AC3E}">
        <p14:creationId xmlns:p14="http://schemas.microsoft.com/office/powerpoint/2010/main" val="7837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The Assumption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18275" y="2011172"/>
            <a:ext cx="6585584" cy="201548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29235" marR="1605915" indent="-229235" algn="r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29235" algn="l"/>
              </a:tabLst>
            </a:pPr>
            <a:r>
              <a:rPr lang="en-US" sz="2800" spc="-10" dirty="0">
                <a:latin typeface="Calibri"/>
                <a:cs typeface="Calibri"/>
              </a:rPr>
              <a:t>Since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a 32-bi</a:t>
            </a:r>
            <a:r>
              <a:rPr lang="en-US" sz="2800" spc="-5" dirty="0">
                <a:latin typeface="Calibri"/>
                <a:cs typeface="Calibri"/>
              </a:rPr>
              <a:t>t </a:t>
            </a:r>
            <a:r>
              <a:rPr sz="2800" spc="-10" dirty="0">
                <a:latin typeface="Calibri"/>
                <a:cs typeface="Calibri"/>
              </a:rPr>
              <a:t>address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space.</a:t>
            </a:r>
            <a:endParaRPr sz="2800" dirty="0">
              <a:latin typeface="Calibri"/>
              <a:cs typeface="Calibri"/>
            </a:endParaRPr>
          </a:p>
          <a:p>
            <a:pPr marL="228600" marR="1607820" lvl="1" indent="-228600" algn="r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228600" algn="l"/>
              </a:tabLst>
            </a:pPr>
            <a:r>
              <a:rPr sz="2400" spc="-15" dirty="0">
                <a:latin typeface="Calibri"/>
                <a:cs typeface="Calibri"/>
              </a:rPr>
              <a:t>First </a:t>
            </a:r>
            <a:r>
              <a:rPr sz="2400" dirty="0">
                <a:latin typeface="Calibri"/>
                <a:cs typeface="Calibri"/>
              </a:rPr>
              <a:t>20 </a:t>
            </a:r>
            <a:r>
              <a:rPr sz="2400" spc="-5" dirty="0">
                <a:latin typeface="Calibri"/>
                <a:cs typeface="Calibri"/>
              </a:rPr>
              <a:t>bits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address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rest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offset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 dirty="0">
              <a:latin typeface="Calibri"/>
              <a:cs typeface="Calibri"/>
            </a:endParaRPr>
          </a:p>
          <a:p>
            <a:pPr marL="4121150">
              <a:lnSpc>
                <a:spcPct val="100000"/>
              </a:lnSpc>
              <a:tabLst>
                <a:tab pos="5511165" algn="l"/>
              </a:tabLst>
            </a:pPr>
            <a:r>
              <a:rPr sz="1800" spc="-15" dirty="0">
                <a:latin typeface="Calibri"/>
                <a:cs typeface="Calibri"/>
              </a:rPr>
              <a:t>Page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Address	</a:t>
            </a:r>
            <a:r>
              <a:rPr sz="2700" spc="-22" baseline="1543" dirty="0">
                <a:latin typeface="Calibri"/>
                <a:cs typeface="Calibri"/>
              </a:rPr>
              <a:t>Page</a:t>
            </a:r>
            <a:r>
              <a:rPr sz="2700" spc="-97" baseline="1543" dirty="0">
                <a:latin typeface="Calibri"/>
                <a:cs typeface="Calibri"/>
              </a:rPr>
              <a:t> </a:t>
            </a:r>
            <a:r>
              <a:rPr sz="2700" spc="-15" baseline="1543" dirty="0">
                <a:latin typeface="Calibri"/>
                <a:cs typeface="Calibri"/>
              </a:rPr>
              <a:t>Offset</a:t>
            </a:r>
            <a:endParaRPr sz="2700" baseline="1543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435969"/>
              </p:ext>
            </p:extLst>
          </p:nvPr>
        </p:nvGraphicFramePr>
        <p:xfrm>
          <a:off x="6096000" y="4441213"/>
          <a:ext cx="1317625" cy="2149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R="22225" algn="ctr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22225" algn="ctr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R="22225" algn="ctr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06">
                <a:tc>
                  <a:txBody>
                    <a:bodyPr/>
                    <a:lstStyle/>
                    <a:p>
                      <a:pPr marR="22225" algn="ctr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12">
                <a:tc>
                  <a:txBody>
                    <a:bodyPr/>
                    <a:lstStyle/>
                    <a:p>
                      <a:pPr marR="22225" algn="ctr">
                        <a:lnSpc>
                          <a:spcPts val="188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20">
                <a:tc>
                  <a:txBody>
                    <a:bodyPr/>
                    <a:lstStyle/>
                    <a:p>
                      <a:pPr marR="22225" algn="ctr">
                        <a:lnSpc>
                          <a:spcPts val="188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R="22225" algn="ctr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R="22225" algn="ctr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f38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525514" y="4026661"/>
            <a:ext cx="421005" cy="329565"/>
            <a:chOff x="5920740" y="3861815"/>
            <a:chExt cx="421005" cy="329565"/>
          </a:xfrm>
        </p:grpSpPr>
        <p:sp>
          <p:nvSpPr>
            <p:cNvPr id="6" name="object 6"/>
            <p:cNvSpPr/>
            <p:nvPr/>
          </p:nvSpPr>
          <p:spPr>
            <a:xfrm>
              <a:off x="5926836" y="3867911"/>
              <a:ext cx="408940" cy="317500"/>
            </a:xfrm>
            <a:custGeom>
              <a:avLst/>
              <a:gdLst/>
              <a:ahLst/>
              <a:cxnLst/>
              <a:rect l="l" t="t" r="r" b="b"/>
              <a:pathLst>
                <a:path w="408939" h="317500">
                  <a:moveTo>
                    <a:pt x="261874" y="0"/>
                  </a:moveTo>
                  <a:lnTo>
                    <a:pt x="146558" y="0"/>
                  </a:lnTo>
                  <a:lnTo>
                    <a:pt x="146558" y="193039"/>
                  </a:lnTo>
                  <a:lnTo>
                    <a:pt x="0" y="193039"/>
                  </a:lnTo>
                  <a:lnTo>
                    <a:pt x="204215" y="316992"/>
                  </a:lnTo>
                  <a:lnTo>
                    <a:pt x="408431" y="193039"/>
                  </a:lnTo>
                  <a:lnTo>
                    <a:pt x="261874" y="193039"/>
                  </a:lnTo>
                  <a:lnTo>
                    <a:pt x="2618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6836" y="3867911"/>
              <a:ext cx="408940" cy="317500"/>
            </a:xfrm>
            <a:custGeom>
              <a:avLst/>
              <a:gdLst/>
              <a:ahLst/>
              <a:cxnLst/>
              <a:rect l="l" t="t" r="r" b="b"/>
              <a:pathLst>
                <a:path w="408939" h="317500">
                  <a:moveTo>
                    <a:pt x="0" y="193039"/>
                  </a:moveTo>
                  <a:lnTo>
                    <a:pt x="146558" y="193039"/>
                  </a:lnTo>
                  <a:lnTo>
                    <a:pt x="146558" y="0"/>
                  </a:lnTo>
                  <a:lnTo>
                    <a:pt x="261874" y="0"/>
                  </a:lnTo>
                  <a:lnTo>
                    <a:pt x="261874" y="193039"/>
                  </a:lnTo>
                  <a:lnTo>
                    <a:pt x="408431" y="193039"/>
                  </a:lnTo>
                  <a:lnTo>
                    <a:pt x="204215" y="316992"/>
                  </a:lnTo>
                  <a:lnTo>
                    <a:pt x="0" y="19303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991858" y="4031234"/>
            <a:ext cx="421005" cy="329565"/>
            <a:chOff x="6387084" y="3866388"/>
            <a:chExt cx="421005" cy="329565"/>
          </a:xfrm>
        </p:grpSpPr>
        <p:sp>
          <p:nvSpPr>
            <p:cNvPr id="9" name="object 9"/>
            <p:cNvSpPr/>
            <p:nvPr/>
          </p:nvSpPr>
          <p:spPr>
            <a:xfrm>
              <a:off x="6393180" y="3872484"/>
              <a:ext cx="408940" cy="317500"/>
            </a:xfrm>
            <a:custGeom>
              <a:avLst/>
              <a:gdLst/>
              <a:ahLst/>
              <a:cxnLst/>
              <a:rect l="l" t="t" r="r" b="b"/>
              <a:pathLst>
                <a:path w="408940" h="317500">
                  <a:moveTo>
                    <a:pt x="261874" y="0"/>
                  </a:moveTo>
                  <a:lnTo>
                    <a:pt x="146558" y="0"/>
                  </a:lnTo>
                  <a:lnTo>
                    <a:pt x="146558" y="193040"/>
                  </a:lnTo>
                  <a:lnTo>
                    <a:pt x="0" y="193040"/>
                  </a:lnTo>
                  <a:lnTo>
                    <a:pt x="204216" y="316992"/>
                  </a:lnTo>
                  <a:lnTo>
                    <a:pt x="408431" y="193040"/>
                  </a:lnTo>
                  <a:lnTo>
                    <a:pt x="261874" y="193040"/>
                  </a:lnTo>
                  <a:lnTo>
                    <a:pt x="26187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93180" y="3872484"/>
              <a:ext cx="408940" cy="317500"/>
            </a:xfrm>
            <a:custGeom>
              <a:avLst/>
              <a:gdLst/>
              <a:ahLst/>
              <a:cxnLst/>
              <a:rect l="l" t="t" r="r" b="b"/>
              <a:pathLst>
                <a:path w="408940" h="317500">
                  <a:moveTo>
                    <a:pt x="0" y="193040"/>
                  </a:moveTo>
                  <a:lnTo>
                    <a:pt x="146558" y="193040"/>
                  </a:lnTo>
                  <a:lnTo>
                    <a:pt x="146558" y="0"/>
                  </a:lnTo>
                  <a:lnTo>
                    <a:pt x="261874" y="0"/>
                  </a:lnTo>
                  <a:lnTo>
                    <a:pt x="261874" y="193040"/>
                  </a:lnTo>
                  <a:lnTo>
                    <a:pt x="408431" y="193040"/>
                  </a:lnTo>
                  <a:lnTo>
                    <a:pt x="204216" y="316992"/>
                  </a:lnTo>
                  <a:lnTo>
                    <a:pt x="0" y="19304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905989"/>
            <a:ext cx="7729728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br>
              <a:rPr lang="en-US" spc="-10" dirty="0">
                <a:latin typeface="+mn-lt"/>
              </a:rPr>
            </a:br>
            <a:r>
              <a:rPr lang="en-US" spc="-10" dirty="0">
                <a:latin typeface="+mn-lt"/>
              </a:rPr>
              <a:t>Optimal Page Replacement Example </a:t>
            </a:r>
            <a:r>
              <a:rPr spc="-10" dirty="0">
                <a:latin typeface="+mn-lt"/>
              </a:rPr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136" y="2451099"/>
            <a:ext cx="7292975" cy="102335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cs typeface="Calibri"/>
              </a:rPr>
              <a:t>Let's suppose </a:t>
            </a:r>
            <a:r>
              <a:rPr sz="2000" spc="-20" dirty="0">
                <a:cs typeface="Calibri"/>
              </a:rPr>
              <a:t>you </a:t>
            </a:r>
            <a:r>
              <a:rPr sz="2000" spc="-25" dirty="0">
                <a:cs typeface="Calibri"/>
              </a:rPr>
              <a:t>have </a:t>
            </a:r>
            <a:r>
              <a:rPr sz="2000" spc="-5" dirty="0">
                <a:cs typeface="Calibri"/>
              </a:rPr>
              <a:t>12KB of </a:t>
            </a:r>
            <a:r>
              <a:rPr sz="2000" spc="-20" dirty="0">
                <a:cs typeface="Calibri"/>
              </a:rPr>
              <a:t>physical</a:t>
            </a:r>
            <a:r>
              <a:rPr sz="2000" spc="15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memory</a:t>
            </a:r>
            <a:endParaRPr sz="20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cs typeface="Calibri"/>
              </a:rPr>
              <a:t>Page </a:t>
            </a:r>
            <a:r>
              <a:rPr sz="2000" spc="-5" dirty="0">
                <a:cs typeface="Calibri"/>
              </a:rPr>
              <a:t>has</a:t>
            </a:r>
            <a:r>
              <a:rPr sz="2000" dirty="0"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cs typeface="Calibri"/>
              </a:rPr>
              <a:t>Assume</a:t>
            </a:r>
            <a:r>
              <a:rPr sz="2000" spc="-2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OPT</a:t>
            </a:r>
            <a:endParaRPr sz="2000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s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3856bbe0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190afc20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15216f00</a:t>
            </a:r>
            <a:endParaRPr sz="180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190aff38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432B-C5D5-4960-8276-079BA4A3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80012-E6D3-4B46-BEDA-FA1E8EF24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Idea: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Divide memory into fixed spaces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Each process will be assigned a fixed space when it’s free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Mechanisms: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Separate input queues for each partition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Single input queue: has better ability to optimize CPU usage</a:t>
            </a:r>
          </a:p>
        </p:txBody>
      </p:sp>
    </p:spTree>
    <p:extLst>
      <p:ext uri="{BB962C8B-B14F-4D97-AF65-F5344CB8AC3E}">
        <p14:creationId xmlns:p14="http://schemas.microsoft.com/office/powerpoint/2010/main" val="411075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645599"/>
            <a:ext cx="7729728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br>
              <a:rPr lang="en-US" spc="-10" dirty="0">
                <a:latin typeface="+mn-lt"/>
              </a:rPr>
            </a:br>
            <a:r>
              <a:rPr lang="en-US" spc="-10" dirty="0">
                <a:latin typeface="+mn-lt"/>
              </a:rPr>
              <a:t>Optimal Page Replacement Example 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74941" y="2327414"/>
            <a:ext cx="729297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267116"/>
              </p:ext>
            </p:extLst>
          </p:nvPr>
        </p:nvGraphicFramePr>
        <p:xfrm>
          <a:off x="1674941" y="2647373"/>
          <a:ext cx="9235438" cy="3657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470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2655"/>
                        </a:lnSpc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Page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4KB</a:t>
                      </a:r>
                    </a:p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Assume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OPT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2810"/>
                        </a:lnSpc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000" spc="-65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already know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memory access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trace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beginning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26364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2636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69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3856bbe0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190aff38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905989"/>
            <a:ext cx="7729728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br>
              <a:rPr lang="en-US" spc="-10" dirty="0">
                <a:latin typeface="+mn-lt"/>
              </a:rPr>
            </a:br>
            <a:r>
              <a:rPr lang="en-US" spc="-10" dirty="0">
                <a:latin typeface="+mn-lt"/>
              </a:rPr>
              <a:t>Optimal Page Replacement Example 	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021585" y="2165790"/>
            <a:ext cx="7729728" cy="165942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pc="-10" dirty="0"/>
              <a:t>Let's suppose </a:t>
            </a:r>
            <a:r>
              <a:rPr spc="-20" dirty="0"/>
              <a:t>you </a:t>
            </a:r>
            <a:r>
              <a:rPr spc="-25" dirty="0"/>
              <a:t>have </a:t>
            </a:r>
            <a:r>
              <a:rPr spc="-5" dirty="0"/>
              <a:t>12KB of </a:t>
            </a:r>
            <a:r>
              <a:rPr spc="-20" dirty="0"/>
              <a:t>physical</a:t>
            </a:r>
            <a:r>
              <a:rPr spc="150" dirty="0"/>
              <a:t> </a:t>
            </a:r>
            <a:r>
              <a:rPr spc="-5" dirty="0"/>
              <a:t>memory</a:t>
            </a: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cs typeface="Calibri"/>
              </a:rPr>
              <a:t>Page </a:t>
            </a:r>
            <a:r>
              <a:rPr sz="2000" spc="-5" dirty="0">
                <a:cs typeface="Calibri"/>
              </a:rPr>
              <a:t>has</a:t>
            </a:r>
            <a:r>
              <a:rPr sz="2000" dirty="0"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cs typeface="Calibri"/>
              </a:rPr>
              <a:t>Assume</a:t>
            </a:r>
            <a:r>
              <a:rPr sz="2000" spc="-2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OPT</a:t>
            </a:r>
            <a:endParaRPr sz="20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65" dirty="0">
                <a:cs typeface="Calibri"/>
              </a:rPr>
              <a:t>You </a:t>
            </a:r>
            <a:r>
              <a:rPr sz="2000" spc="-5" dirty="0">
                <a:cs typeface="Calibri"/>
              </a:rPr>
              <a:t>already know </a:t>
            </a:r>
            <a:r>
              <a:rPr sz="2000" dirty="0">
                <a:cs typeface="Calibri"/>
              </a:rPr>
              <a:t>memory access </a:t>
            </a:r>
            <a:r>
              <a:rPr sz="2000" spc="-10" dirty="0">
                <a:cs typeface="Calibri"/>
              </a:rPr>
              <a:t>trace </a:t>
            </a:r>
            <a:r>
              <a:rPr sz="2000" spc="-15" dirty="0">
                <a:cs typeface="Calibri"/>
              </a:rPr>
              <a:t>at </a:t>
            </a:r>
            <a:r>
              <a:rPr sz="2000" dirty="0">
                <a:cs typeface="Calibri"/>
              </a:rPr>
              <a:t>the</a:t>
            </a:r>
            <a:r>
              <a:rPr sz="2000" spc="-6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beginning</a:t>
            </a:r>
            <a:endParaRPr sz="20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cs typeface="Calibri"/>
              </a:rPr>
              <a:t>When </a:t>
            </a:r>
            <a:r>
              <a:rPr sz="2000" spc="-5" dirty="0">
                <a:cs typeface="Calibri"/>
              </a:rPr>
              <a:t>evicting</a:t>
            </a:r>
            <a:r>
              <a:rPr sz="2000" spc="-25" dirty="0">
                <a:cs typeface="Calibri"/>
              </a:rPr>
              <a:t> </a:t>
            </a:r>
            <a:r>
              <a:rPr sz="2000" spc="-5" dirty="0">
                <a:cs typeface="Calibri"/>
              </a:rPr>
              <a:t>needed</a:t>
            </a:r>
            <a:endParaRPr sz="2000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s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3856b</a:t>
            </a:r>
            <a:r>
              <a:rPr sz="1800" b="1" spc="-5" dirty="0">
                <a:latin typeface="Consolas"/>
                <a:cs typeface="Consolas"/>
              </a:rPr>
              <a:t>be0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15216</a:t>
            </a:r>
            <a:r>
              <a:rPr sz="1800" b="1" spc="-5" dirty="0">
                <a:latin typeface="Consolas"/>
                <a:cs typeface="Consolas"/>
              </a:rPr>
              <a:t>f00</a:t>
            </a:r>
            <a:endParaRPr sz="1800" dirty="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190aff38</a:t>
            </a:r>
            <a:endParaRPr sz="1800" dirty="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4521708"/>
            <a:ext cx="1237615" cy="407034"/>
            <a:chOff x="7930895" y="4521708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92590" y="3079720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5643" y="4034351"/>
            <a:ext cx="1621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905989"/>
            <a:ext cx="7729728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br>
              <a:rPr lang="en-US" spc="-10" dirty="0">
                <a:latin typeface="+mn-lt"/>
              </a:rPr>
            </a:br>
            <a:r>
              <a:rPr lang="en-US" spc="-10" dirty="0">
                <a:latin typeface="+mn-lt"/>
              </a:rPr>
              <a:t>Optimal Page Replacement Example 	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02307" y="2266091"/>
            <a:ext cx="7729728" cy="153631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pc="-10" dirty="0"/>
              <a:t>Let's suppose </a:t>
            </a:r>
            <a:r>
              <a:rPr spc="-20" dirty="0"/>
              <a:t>you </a:t>
            </a:r>
            <a:r>
              <a:rPr spc="-25" dirty="0"/>
              <a:t>have </a:t>
            </a:r>
            <a:r>
              <a:rPr spc="-5" dirty="0"/>
              <a:t>12KB of </a:t>
            </a:r>
            <a:r>
              <a:rPr spc="-20" dirty="0"/>
              <a:t>physical</a:t>
            </a:r>
            <a:r>
              <a:rPr spc="150" dirty="0"/>
              <a:t> </a:t>
            </a:r>
            <a:r>
              <a:rPr spc="-5" dirty="0"/>
              <a:t>memory</a:t>
            </a: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1800" spc="-20" dirty="0">
                <a:cs typeface="Calibri"/>
              </a:rPr>
              <a:t>Page </a:t>
            </a:r>
            <a:r>
              <a:rPr sz="1800" spc="-5" dirty="0">
                <a:cs typeface="Calibri"/>
              </a:rPr>
              <a:t>has</a:t>
            </a:r>
            <a:r>
              <a:rPr sz="1800" dirty="0"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cs typeface="Calibri"/>
              </a:rPr>
              <a:t>Assume</a:t>
            </a:r>
            <a:r>
              <a:rPr sz="1800" spc="-25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OPT</a:t>
            </a:r>
            <a:endParaRPr sz="18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1800" spc="-65" dirty="0">
                <a:cs typeface="Calibri"/>
              </a:rPr>
              <a:t>You </a:t>
            </a:r>
            <a:r>
              <a:rPr sz="1800" spc="-5" dirty="0">
                <a:cs typeface="Calibri"/>
              </a:rPr>
              <a:t>already know </a:t>
            </a:r>
            <a:r>
              <a:rPr sz="1800" dirty="0">
                <a:cs typeface="Calibri"/>
              </a:rPr>
              <a:t>memory access </a:t>
            </a:r>
            <a:r>
              <a:rPr sz="1800" spc="-10" dirty="0">
                <a:cs typeface="Calibri"/>
              </a:rPr>
              <a:t>trace </a:t>
            </a:r>
            <a:r>
              <a:rPr sz="1800" spc="-15" dirty="0">
                <a:cs typeface="Calibri"/>
              </a:rPr>
              <a:t>at </a:t>
            </a:r>
            <a:r>
              <a:rPr sz="1800" dirty="0">
                <a:cs typeface="Calibri"/>
              </a:rPr>
              <a:t>the</a:t>
            </a:r>
            <a:r>
              <a:rPr sz="1800" spc="-60" dirty="0">
                <a:cs typeface="Calibri"/>
              </a:rPr>
              <a:t> </a:t>
            </a:r>
            <a:r>
              <a:rPr sz="1800" spc="-5" dirty="0">
                <a:cs typeface="Calibri"/>
              </a:rPr>
              <a:t>beginning</a:t>
            </a:r>
            <a:endParaRPr sz="18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cs typeface="Calibri"/>
              </a:rPr>
              <a:t>When </a:t>
            </a:r>
            <a:r>
              <a:rPr sz="1800" spc="-5" dirty="0">
                <a:cs typeface="Calibri"/>
              </a:rPr>
              <a:t>evicting</a:t>
            </a:r>
            <a:r>
              <a:rPr sz="1800" spc="-2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needed</a:t>
            </a:r>
            <a:endParaRPr sz="1800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s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3856b</a:t>
            </a:r>
            <a:r>
              <a:rPr sz="1800" b="1" spc="-5" dirty="0">
                <a:latin typeface="Consolas"/>
                <a:cs typeface="Consolas"/>
              </a:rPr>
              <a:t>be0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15216</a:t>
            </a:r>
            <a:r>
              <a:rPr sz="1800" b="1" spc="-5" dirty="0">
                <a:latin typeface="Consolas"/>
                <a:cs typeface="Consolas"/>
              </a:rPr>
              <a:t>f00</a:t>
            </a:r>
            <a:endParaRPr sz="180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190aff38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4521708"/>
            <a:ext cx="1237615" cy="407034"/>
            <a:chOff x="7930895" y="4521708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6955" y="3716782"/>
            <a:ext cx="1621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72584" y="4015866"/>
            <a:ext cx="867410" cy="338455"/>
          </a:xfrm>
          <a:custGeom>
            <a:avLst/>
            <a:gdLst/>
            <a:ahLst/>
            <a:cxnLst/>
            <a:rect l="l" t="t" r="r" b="b"/>
            <a:pathLst>
              <a:path w="867410" h="338454">
                <a:moveTo>
                  <a:pt x="58038" y="266826"/>
                </a:moveTo>
                <a:lnTo>
                  <a:pt x="0" y="329183"/>
                </a:lnTo>
                <a:lnTo>
                  <a:pt x="84708" y="338200"/>
                </a:lnTo>
                <a:lnTo>
                  <a:pt x="75217" y="312800"/>
                </a:lnTo>
                <a:lnTo>
                  <a:pt x="61721" y="312800"/>
                </a:lnTo>
                <a:lnTo>
                  <a:pt x="57276" y="300989"/>
                </a:lnTo>
                <a:lnTo>
                  <a:pt x="69147" y="296555"/>
                </a:lnTo>
                <a:lnTo>
                  <a:pt x="58038" y="266826"/>
                </a:lnTo>
                <a:close/>
              </a:path>
              <a:path w="867410" h="338454">
                <a:moveTo>
                  <a:pt x="69147" y="296555"/>
                </a:moveTo>
                <a:lnTo>
                  <a:pt x="57276" y="300989"/>
                </a:lnTo>
                <a:lnTo>
                  <a:pt x="61721" y="312800"/>
                </a:lnTo>
                <a:lnTo>
                  <a:pt x="73565" y="308378"/>
                </a:lnTo>
                <a:lnTo>
                  <a:pt x="69147" y="296555"/>
                </a:lnTo>
                <a:close/>
              </a:path>
              <a:path w="867410" h="338454">
                <a:moveTo>
                  <a:pt x="73565" y="308378"/>
                </a:moveTo>
                <a:lnTo>
                  <a:pt x="61721" y="312800"/>
                </a:lnTo>
                <a:lnTo>
                  <a:pt x="75217" y="312800"/>
                </a:lnTo>
                <a:lnTo>
                  <a:pt x="73565" y="308378"/>
                </a:lnTo>
                <a:close/>
              </a:path>
              <a:path w="867410" h="338454">
                <a:moveTo>
                  <a:pt x="862964" y="0"/>
                </a:moveTo>
                <a:lnTo>
                  <a:pt x="69147" y="296555"/>
                </a:lnTo>
                <a:lnTo>
                  <a:pt x="73565" y="308378"/>
                </a:lnTo>
                <a:lnTo>
                  <a:pt x="867410" y="11937"/>
                </a:lnTo>
                <a:lnTo>
                  <a:pt x="86296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2820" y="396939"/>
            <a:ext cx="7729728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br>
              <a:rPr lang="en-US" spc="-10" dirty="0">
                <a:latin typeface="+mn-lt"/>
              </a:rPr>
            </a:br>
            <a:r>
              <a:rPr lang="en-US" spc="-10" dirty="0">
                <a:latin typeface="+mn-lt"/>
              </a:rPr>
              <a:t>Optimal Page Replacement Example 	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143093" y="2061713"/>
            <a:ext cx="7729728" cy="153631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pc="-10" dirty="0"/>
              <a:t>Let's suppose </a:t>
            </a:r>
            <a:r>
              <a:rPr spc="-20" dirty="0"/>
              <a:t>you </a:t>
            </a:r>
            <a:r>
              <a:rPr spc="-25" dirty="0"/>
              <a:t>have </a:t>
            </a:r>
            <a:r>
              <a:rPr spc="-5" dirty="0"/>
              <a:t>12KB of </a:t>
            </a:r>
            <a:r>
              <a:rPr spc="-20" dirty="0"/>
              <a:t>physical</a:t>
            </a:r>
            <a:r>
              <a:rPr spc="150" dirty="0"/>
              <a:t> </a:t>
            </a:r>
            <a:r>
              <a:rPr spc="-5" dirty="0"/>
              <a:t>memory</a:t>
            </a: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1800" spc="-20" dirty="0">
                <a:cs typeface="Calibri"/>
              </a:rPr>
              <a:t>Page </a:t>
            </a:r>
            <a:r>
              <a:rPr sz="1800" spc="-5" dirty="0">
                <a:cs typeface="Calibri"/>
              </a:rPr>
              <a:t>has</a:t>
            </a:r>
            <a:r>
              <a:rPr sz="1800" dirty="0"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cs typeface="Calibri"/>
              </a:rPr>
              <a:t>Assume</a:t>
            </a:r>
            <a:r>
              <a:rPr sz="1800" spc="-25" dirty="0">
                <a:cs typeface="Calibri"/>
              </a:rPr>
              <a:t> </a:t>
            </a:r>
            <a:r>
              <a:rPr sz="1800" spc="-10" dirty="0">
                <a:cs typeface="Calibri"/>
              </a:rPr>
              <a:t>OPT</a:t>
            </a:r>
            <a:endParaRPr sz="18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1800" spc="-65" dirty="0">
                <a:cs typeface="Calibri"/>
              </a:rPr>
              <a:t>You </a:t>
            </a:r>
            <a:r>
              <a:rPr sz="1800" spc="-5" dirty="0">
                <a:cs typeface="Calibri"/>
              </a:rPr>
              <a:t>already know </a:t>
            </a:r>
            <a:r>
              <a:rPr sz="1800" dirty="0">
                <a:cs typeface="Calibri"/>
              </a:rPr>
              <a:t>memory access </a:t>
            </a:r>
            <a:r>
              <a:rPr sz="1800" spc="-10" dirty="0">
                <a:cs typeface="Calibri"/>
              </a:rPr>
              <a:t>trace </a:t>
            </a:r>
            <a:r>
              <a:rPr sz="1800" spc="-15" dirty="0">
                <a:cs typeface="Calibri"/>
              </a:rPr>
              <a:t>at </a:t>
            </a:r>
            <a:r>
              <a:rPr sz="1800" dirty="0">
                <a:cs typeface="Calibri"/>
              </a:rPr>
              <a:t>the</a:t>
            </a:r>
            <a:r>
              <a:rPr sz="1800" spc="-60" dirty="0">
                <a:cs typeface="Calibri"/>
              </a:rPr>
              <a:t> </a:t>
            </a:r>
            <a:r>
              <a:rPr sz="1800" spc="-5" dirty="0">
                <a:cs typeface="Calibri"/>
              </a:rPr>
              <a:t>beginning</a:t>
            </a:r>
            <a:endParaRPr sz="1800" dirty="0"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cs typeface="Calibri"/>
              </a:rPr>
              <a:t>When </a:t>
            </a:r>
            <a:r>
              <a:rPr sz="1800" spc="-5" dirty="0">
                <a:cs typeface="Calibri"/>
              </a:rPr>
              <a:t>evicting</a:t>
            </a:r>
            <a:r>
              <a:rPr sz="1800" spc="-25" dirty="0">
                <a:cs typeface="Calibri"/>
              </a:rPr>
              <a:t> </a:t>
            </a:r>
            <a:r>
              <a:rPr sz="1800" spc="-5" dirty="0">
                <a:cs typeface="Calibri"/>
              </a:rPr>
              <a:t>needed</a:t>
            </a:r>
            <a:endParaRPr sz="1800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s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3856b</a:t>
            </a:r>
            <a:r>
              <a:rPr sz="1800" b="1" spc="-5" dirty="0">
                <a:latin typeface="Consolas"/>
                <a:cs typeface="Consolas"/>
              </a:rPr>
              <a:t>be0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15216</a:t>
            </a:r>
            <a:r>
              <a:rPr sz="1800" b="1" spc="-5" dirty="0">
                <a:latin typeface="Consolas"/>
                <a:cs typeface="Consolas"/>
              </a:rPr>
              <a:t>f00</a:t>
            </a:r>
            <a:endParaRPr sz="180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190aff38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4521708"/>
            <a:ext cx="1237615" cy="407034"/>
            <a:chOff x="7930895" y="4521708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6955" y="3716782"/>
            <a:ext cx="18827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065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But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page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190a7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will 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be used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later!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72584" y="4275201"/>
            <a:ext cx="865505" cy="76200"/>
          </a:xfrm>
          <a:custGeom>
            <a:avLst/>
            <a:gdLst/>
            <a:ahLst/>
            <a:cxnLst/>
            <a:rect l="l" t="t" r="r" b="b"/>
            <a:pathLst>
              <a:path w="865504" h="76200">
                <a:moveTo>
                  <a:pt x="75437" y="0"/>
                </a:moveTo>
                <a:lnTo>
                  <a:pt x="0" y="39624"/>
                </a:lnTo>
                <a:lnTo>
                  <a:pt x="76962" y="76200"/>
                </a:lnTo>
                <a:lnTo>
                  <a:pt x="76332" y="44704"/>
                </a:lnTo>
                <a:lnTo>
                  <a:pt x="63626" y="44704"/>
                </a:lnTo>
                <a:lnTo>
                  <a:pt x="63373" y="32004"/>
                </a:lnTo>
                <a:lnTo>
                  <a:pt x="76073" y="31752"/>
                </a:lnTo>
                <a:lnTo>
                  <a:pt x="75437" y="0"/>
                </a:lnTo>
                <a:close/>
              </a:path>
              <a:path w="865504" h="76200">
                <a:moveTo>
                  <a:pt x="76073" y="31752"/>
                </a:moveTo>
                <a:lnTo>
                  <a:pt x="63373" y="32004"/>
                </a:lnTo>
                <a:lnTo>
                  <a:pt x="63626" y="44704"/>
                </a:lnTo>
                <a:lnTo>
                  <a:pt x="76327" y="44452"/>
                </a:lnTo>
                <a:lnTo>
                  <a:pt x="76073" y="31752"/>
                </a:lnTo>
                <a:close/>
              </a:path>
              <a:path w="865504" h="76200">
                <a:moveTo>
                  <a:pt x="76327" y="44452"/>
                </a:moveTo>
                <a:lnTo>
                  <a:pt x="63626" y="44704"/>
                </a:lnTo>
                <a:lnTo>
                  <a:pt x="76332" y="44704"/>
                </a:lnTo>
                <a:lnTo>
                  <a:pt x="76327" y="44452"/>
                </a:lnTo>
                <a:close/>
              </a:path>
              <a:path w="865504" h="76200">
                <a:moveTo>
                  <a:pt x="864996" y="16129"/>
                </a:moveTo>
                <a:lnTo>
                  <a:pt x="76073" y="31752"/>
                </a:lnTo>
                <a:lnTo>
                  <a:pt x="76327" y="44452"/>
                </a:lnTo>
                <a:lnTo>
                  <a:pt x="865251" y="28829"/>
                </a:lnTo>
                <a:lnTo>
                  <a:pt x="864996" y="1612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905989"/>
            <a:ext cx="7729728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br>
              <a:rPr lang="en-US" spc="-10" dirty="0">
                <a:latin typeface="+mn-lt"/>
              </a:rPr>
            </a:br>
            <a:r>
              <a:rPr lang="en-US" spc="-10" dirty="0">
                <a:latin typeface="+mn-lt"/>
              </a:rPr>
              <a:t>Optimal Page Replacement Example 	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31136" y="2330196"/>
            <a:ext cx="7729728" cy="153631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pc="-10" dirty="0"/>
              <a:t>Let's suppose </a:t>
            </a:r>
            <a:r>
              <a:rPr spc="-20" dirty="0"/>
              <a:t>you </a:t>
            </a:r>
            <a:r>
              <a:rPr spc="-25" dirty="0"/>
              <a:t>have </a:t>
            </a:r>
            <a:r>
              <a:rPr spc="-5" dirty="0"/>
              <a:t>12KB of </a:t>
            </a:r>
            <a:r>
              <a:rPr spc="-20" dirty="0"/>
              <a:t>physical</a:t>
            </a:r>
            <a:r>
              <a:rPr spc="150" dirty="0"/>
              <a:t> </a:t>
            </a:r>
            <a:r>
              <a:rPr spc="-5" dirty="0"/>
              <a:t>memory</a:t>
            </a: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1800" spc="-20" dirty="0">
                <a:latin typeface="Calibri"/>
                <a:cs typeface="Calibri"/>
              </a:rPr>
              <a:t>Page </a:t>
            </a:r>
            <a:r>
              <a:rPr sz="1800" spc="-5" dirty="0">
                <a:latin typeface="Calibri"/>
                <a:cs typeface="Calibri"/>
              </a:rPr>
              <a:t>has</a:t>
            </a:r>
            <a:r>
              <a:rPr sz="18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Assume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OPT</a:t>
            </a:r>
            <a:endParaRPr sz="1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1800" spc="-65" dirty="0">
                <a:latin typeface="Calibri"/>
                <a:cs typeface="Calibri"/>
              </a:rPr>
              <a:t>You </a:t>
            </a:r>
            <a:r>
              <a:rPr sz="1800" spc="-5" dirty="0">
                <a:latin typeface="Calibri"/>
                <a:cs typeface="Calibri"/>
              </a:rPr>
              <a:t>already know </a:t>
            </a:r>
            <a:r>
              <a:rPr sz="1800" dirty="0">
                <a:latin typeface="Calibri"/>
                <a:cs typeface="Calibri"/>
              </a:rPr>
              <a:t>memory access </a:t>
            </a:r>
            <a:r>
              <a:rPr sz="1800" spc="-10" dirty="0">
                <a:latin typeface="Calibri"/>
                <a:cs typeface="Calibri"/>
              </a:rPr>
              <a:t>trace </a:t>
            </a:r>
            <a:r>
              <a:rPr sz="1800" spc="-15" dirty="0">
                <a:latin typeface="Calibri"/>
                <a:cs typeface="Calibri"/>
              </a:rPr>
              <a:t>at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beginning</a:t>
            </a:r>
            <a:endParaRPr sz="1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When </a:t>
            </a:r>
            <a:r>
              <a:rPr sz="1800" spc="-5" dirty="0">
                <a:latin typeface="Calibri"/>
                <a:cs typeface="Calibri"/>
              </a:rPr>
              <a:t>evicting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needed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930895" y="4521708"/>
            <a:ext cx="1237615" cy="407034"/>
            <a:chOff x="7930895" y="4521708"/>
            <a:chExt cx="1237615" cy="407034"/>
          </a:xfrm>
        </p:grpSpPr>
        <p:sp>
          <p:nvSpPr>
            <p:cNvPr id="6" name="object 6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597905" y="3786632"/>
          <a:ext cx="4993004" cy="2423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8794">
                <a:tc>
                  <a:txBody>
                    <a:bodyPr/>
                    <a:lstStyle/>
                    <a:p>
                      <a:pPr marL="31750">
                        <a:lnSpc>
                          <a:spcPts val="1710"/>
                        </a:lnSpc>
                      </a:pPr>
                      <a:r>
                        <a:rPr sz="1800" b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need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evict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someone!!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 marR="90106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But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page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190a7</a:t>
                      </a:r>
                      <a:r>
                        <a:rPr sz="1800" b="1" spc="-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will 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be used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later!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81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908685" marR="53975" algn="just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  l  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81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61594" marR="24130" algn="just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5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6b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e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0 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af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c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2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0 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16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Go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next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until</a:t>
                      </a:r>
                      <a:r>
                        <a:rPr sz="1800" b="1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35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one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that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93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3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694">
                <a:tc>
                  <a:txBody>
                    <a:bodyPr/>
                    <a:lstStyle/>
                    <a:p>
                      <a:pPr marL="31750">
                        <a:lnSpc>
                          <a:spcPts val="1835"/>
                        </a:lnSpc>
                      </a:pPr>
                      <a:r>
                        <a:rPr sz="18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longer </a:t>
                      </a:r>
                      <a:r>
                        <a:rPr sz="18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needed</a:t>
                      </a:r>
                      <a:r>
                        <a:rPr sz="1800" b="1" spc="-4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ts val="2150"/>
                        </a:lnSpc>
                      </a:pPr>
                      <a:r>
                        <a:rPr sz="18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future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93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3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190aff38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9723" y="4794503"/>
            <a:ext cx="892175" cy="908050"/>
          </a:xfrm>
          <a:custGeom>
            <a:avLst/>
            <a:gdLst/>
            <a:ahLst/>
            <a:cxnLst/>
            <a:rect l="l" t="t" r="r" b="b"/>
            <a:pathLst>
              <a:path w="892175" h="908050">
                <a:moveTo>
                  <a:pt x="57902" y="49930"/>
                </a:moveTo>
                <a:lnTo>
                  <a:pt x="48874" y="58811"/>
                </a:lnTo>
                <a:lnTo>
                  <a:pt x="882903" y="907694"/>
                </a:lnTo>
                <a:lnTo>
                  <a:pt x="892048" y="898791"/>
                </a:lnTo>
                <a:lnTo>
                  <a:pt x="57902" y="49930"/>
                </a:lnTo>
                <a:close/>
              </a:path>
              <a:path w="892175" h="908050">
                <a:moveTo>
                  <a:pt x="0" y="0"/>
                </a:moveTo>
                <a:lnTo>
                  <a:pt x="26288" y="81026"/>
                </a:lnTo>
                <a:lnTo>
                  <a:pt x="48874" y="58811"/>
                </a:lnTo>
                <a:lnTo>
                  <a:pt x="40004" y="49784"/>
                </a:lnTo>
                <a:lnTo>
                  <a:pt x="49022" y="40894"/>
                </a:lnTo>
                <a:lnTo>
                  <a:pt x="67089" y="40894"/>
                </a:lnTo>
                <a:lnTo>
                  <a:pt x="80517" y="27686"/>
                </a:lnTo>
                <a:lnTo>
                  <a:pt x="0" y="0"/>
                </a:lnTo>
                <a:close/>
              </a:path>
              <a:path w="892175" h="908050">
                <a:moveTo>
                  <a:pt x="49022" y="40894"/>
                </a:moveTo>
                <a:lnTo>
                  <a:pt x="40004" y="49784"/>
                </a:lnTo>
                <a:lnTo>
                  <a:pt x="48874" y="58811"/>
                </a:lnTo>
                <a:lnTo>
                  <a:pt x="57902" y="49930"/>
                </a:lnTo>
                <a:lnTo>
                  <a:pt x="49022" y="40894"/>
                </a:lnTo>
                <a:close/>
              </a:path>
              <a:path w="892175" h="908050">
                <a:moveTo>
                  <a:pt x="67089" y="40894"/>
                </a:moveTo>
                <a:lnTo>
                  <a:pt x="49022" y="40894"/>
                </a:lnTo>
                <a:lnTo>
                  <a:pt x="57902" y="49930"/>
                </a:lnTo>
                <a:lnTo>
                  <a:pt x="67089" y="4089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2820" y="354642"/>
            <a:ext cx="7729728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br>
              <a:rPr lang="en-US" spc="-10" dirty="0">
                <a:latin typeface="+mn-lt"/>
              </a:rPr>
            </a:br>
            <a:r>
              <a:rPr lang="en-US" spc="-10" dirty="0">
                <a:latin typeface="+mn-lt"/>
              </a:rPr>
              <a:t>Optimal Page Replacement Example 	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021585" y="1878008"/>
            <a:ext cx="7729728" cy="153631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pc="-10" dirty="0"/>
              <a:t>Let's suppose </a:t>
            </a:r>
            <a:r>
              <a:rPr spc="-20" dirty="0"/>
              <a:t>you </a:t>
            </a:r>
            <a:r>
              <a:rPr spc="-25" dirty="0"/>
              <a:t>have </a:t>
            </a:r>
            <a:r>
              <a:rPr spc="-5" dirty="0"/>
              <a:t>12KB of </a:t>
            </a:r>
            <a:r>
              <a:rPr spc="-20" dirty="0"/>
              <a:t>physical</a:t>
            </a:r>
            <a:r>
              <a:rPr spc="150" dirty="0"/>
              <a:t> </a:t>
            </a:r>
            <a:r>
              <a:rPr spc="-5" dirty="0"/>
              <a:t>memory</a:t>
            </a: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1800" spc="-20" dirty="0">
                <a:latin typeface="Calibri"/>
                <a:cs typeface="Calibri"/>
              </a:rPr>
              <a:t>Page </a:t>
            </a:r>
            <a:r>
              <a:rPr sz="1800" spc="-5" dirty="0">
                <a:latin typeface="Calibri"/>
                <a:cs typeface="Calibri"/>
              </a:rPr>
              <a:t>has</a:t>
            </a:r>
            <a:r>
              <a:rPr sz="18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Assume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OPT</a:t>
            </a:r>
            <a:endParaRPr sz="1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1800" spc="-65" dirty="0">
                <a:latin typeface="Calibri"/>
                <a:cs typeface="Calibri"/>
              </a:rPr>
              <a:t>You </a:t>
            </a:r>
            <a:r>
              <a:rPr sz="1800" spc="-5" dirty="0">
                <a:latin typeface="Calibri"/>
                <a:cs typeface="Calibri"/>
              </a:rPr>
              <a:t>already know </a:t>
            </a:r>
            <a:r>
              <a:rPr sz="1800" dirty="0">
                <a:latin typeface="Calibri"/>
                <a:cs typeface="Calibri"/>
              </a:rPr>
              <a:t>memory access </a:t>
            </a:r>
            <a:r>
              <a:rPr sz="1800" spc="-10" dirty="0">
                <a:latin typeface="Calibri"/>
                <a:cs typeface="Calibri"/>
              </a:rPr>
              <a:t>trace </a:t>
            </a:r>
            <a:r>
              <a:rPr sz="1800" spc="-15" dirty="0">
                <a:latin typeface="Calibri"/>
                <a:cs typeface="Calibri"/>
              </a:rPr>
              <a:t>at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beginning</a:t>
            </a:r>
            <a:endParaRPr sz="1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When </a:t>
            </a:r>
            <a:r>
              <a:rPr sz="1800" spc="-5" dirty="0">
                <a:latin typeface="Calibri"/>
                <a:cs typeface="Calibri"/>
              </a:rPr>
              <a:t>evicting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needed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930895" y="4521708"/>
            <a:ext cx="1237615" cy="407034"/>
            <a:chOff x="7930895" y="4521708"/>
            <a:chExt cx="1237615" cy="407034"/>
          </a:xfrm>
        </p:grpSpPr>
        <p:sp>
          <p:nvSpPr>
            <p:cNvPr id="6" name="object 6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597905" y="3786632"/>
          <a:ext cx="4993004" cy="2423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8794">
                <a:tc>
                  <a:txBody>
                    <a:bodyPr/>
                    <a:lstStyle/>
                    <a:p>
                      <a:pPr marL="31750">
                        <a:lnSpc>
                          <a:spcPts val="1710"/>
                        </a:lnSpc>
                      </a:pPr>
                      <a:r>
                        <a:rPr sz="1800" b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need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evict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someone!!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1750" marR="90106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But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page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190a7</a:t>
                      </a:r>
                      <a:r>
                        <a:rPr sz="1800" b="1" spc="-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will 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be used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later!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81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908685" marR="53975" algn="just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  l  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81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 marR="24130" algn="just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5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6b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e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0 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af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c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2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0 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16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0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Go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next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until</a:t>
                      </a:r>
                      <a:r>
                        <a:rPr sz="1800" b="1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find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35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one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that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93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3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694">
                <a:tc>
                  <a:txBody>
                    <a:bodyPr/>
                    <a:lstStyle/>
                    <a:p>
                      <a:pPr marL="31750">
                        <a:lnSpc>
                          <a:spcPts val="1835"/>
                        </a:lnSpc>
                      </a:pPr>
                      <a:r>
                        <a:rPr sz="18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longer </a:t>
                      </a:r>
                      <a:r>
                        <a:rPr sz="18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needed</a:t>
                      </a:r>
                      <a:r>
                        <a:rPr sz="1800" b="1" spc="-4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ts val="2150"/>
                        </a:lnSpc>
                      </a:pPr>
                      <a:r>
                        <a:rPr sz="18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future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93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3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190aff38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49723" y="4794503"/>
            <a:ext cx="892175" cy="908050"/>
          </a:xfrm>
          <a:custGeom>
            <a:avLst/>
            <a:gdLst/>
            <a:ahLst/>
            <a:cxnLst/>
            <a:rect l="l" t="t" r="r" b="b"/>
            <a:pathLst>
              <a:path w="892175" h="908050">
                <a:moveTo>
                  <a:pt x="57902" y="49930"/>
                </a:moveTo>
                <a:lnTo>
                  <a:pt x="48874" y="58811"/>
                </a:lnTo>
                <a:lnTo>
                  <a:pt x="882903" y="907694"/>
                </a:lnTo>
                <a:lnTo>
                  <a:pt x="892048" y="898791"/>
                </a:lnTo>
                <a:lnTo>
                  <a:pt x="57902" y="49930"/>
                </a:lnTo>
                <a:close/>
              </a:path>
              <a:path w="892175" h="908050">
                <a:moveTo>
                  <a:pt x="0" y="0"/>
                </a:moveTo>
                <a:lnTo>
                  <a:pt x="26288" y="81026"/>
                </a:lnTo>
                <a:lnTo>
                  <a:pt x="48874" y="58811"/>
                </a:lnTo>
                <a:lnTo>
                  <a:pt x="40004" y="49784"/>
                </a:lnTo>
                <a:lnTo>
                  <a:pt x="49022" y="40894"/>
                </a:lnTo>
                <a:lnTo>
                  <a:pt x="67089" y="40894"/>
                </a:lnTo>
                <a:lnTo>
                  <a:pt x="80517" y="27686"/>
                </a:lnTo>
                <a:lnTo>
                  <a:pt x="0" y="0"/>
                </a:lnTo>
                <a:close/>
              </a:path>
              <a:path w="892175" h="908050">
                <a:moveTo>
                  <a:pt x="49022" y="40894"/>
                </a:moveTo>
                <a:lnTo>
                  <a:pt x="40004" y="49784"/>
                </a:lnTo>
                <a:lnTo>
                  <a:pt x="48874" y="58811"/>
                </a:lnTo>
                <a:lnTo>
                  <a:pt x="57902" y="49930"/>
                </a:lnTo>
                <a:lnTo>
                  <a:pt x="49022" y="40894"/>
                </a:lnTo>
                <a:close/>
              </a:path>
              <a:path w="892175" h="908050">
                <a:moveTo>
                  <a:pt x="67089" y="40894"/>
                </a:moveTo>
                <a:lnTo>
                  <a:pt x="49022" y="40894"/>
                </a:lnTo>
                <a:lnTo>
                  <a:pt x="57902" y="49930"/>
                </a:lnTo>
                <a:lnTo>
                  <a:pt x="67089" y="4089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905989"/>
            <a:ext cx="7729728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 algn="r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br>
              <a:rPr lang="en-US" spc="-10" dirty="0">
                <a:latin typeface="+mn-lt"/>
              </a:rPr>
            </a:br>
            <a:r>
              <a:rPr lang="en-US" spc="-10" dirty="0">
                <a:latin typeface="+mn-lt"/>
              </a:rPr>
              <a:t>Optimal Page Replacement Example 	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02307" y="2318514"/>
            <a:ext cx="7729728" cy="153631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pc="-10" dirty="0"/>
              <a:t>Let's suppose </a:t>
            </a:r>
            <a:r>
              <a:rPr spc="-20" dirty="0"/>
              <a:t>you </a:t>
            </a:r>
            <a:r>
              <a:rPr spc="-25" dirty="0"/>
              <a:t>have </a:t>
            </a:r>
            <a:r>
              <a:rPr spc="-5" dirty="0"/>
              <a:t>12KB of </a:t>
            </a:r>
            <a:r>
              <a:rPr spc="-20" dirty="0"/>
              <a:t>physical</a:t>
            </a:r>
            <a:r>
              <a:rPr spc="150" dirty="0"/>
              <a:t> </a:t>
            </a:r>
            <a:r>
              <a:rPr spc="-5" dirty="0"/>
              <a:t>memory</a:t>
            </a: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1800" spc="-20" dirty="0">
                <a:latin typeface="Calibri"/>
                <a:cs typeface="Calibri"/>
              </a:rPr>
              <a:t>Page </a:t>
            </a:r>
            <a:r>
              <a:rPr sz="1800" spc="-5" dirty="0">
                <a:latin typeface="Calibri"/>
                <a:cs typeface="Calibri"/>
              </a:rPr>
              <a:t>has</a:t>
            </a:r>
            <a:r>
              <a:rPr sz="18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Assume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OPT</a:t>
            </a:r>
            <a:endParaRPr sz="1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1800" spc="-65" dirty="0">
                <a:latin typeface="Calibri"/>
                <a:cs typeface="Calibri"/>
              </a:rPr>
              <a:t>You </a:t>
            </a:r>
            <a:r>
              <a:rPr sz="1800" spc="-5" dirty="0">
                <a:latin typeface="Calibri"/>
                <a:cs typeface="Calibri"/>
              </a:rPr>
              <a:t>already know </a:t>
            </a:r>
            <a:r>
              <a:rPr sz="1800" dirty="0">
                <a:latin typeface="Calibri"/>
                <a:cs typeface="Calibri"/>
              </a:rPr>
              <a:t>memory access </a:t>
            </a:r>
            <a:r>
              <a:rPr sz="1800" spc="-10" dirty="0">
                <a:latin typeface="Calibri"/>
                <a:cs typeface="Calibri"/>
              </a:rPr>
              <a:t>trace </a:t>
            </a:r>
            <a:r>
              <a:rPr sz="1800" spc="-15" dirty="0">
                <a:latin typeface="Calibri"/>
                <a:cs typeface="Calibri"/>
              </a:rPr>
              <a:t>at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beginning</a:t>
            </a:r>
            <a:endParaRPr sz="1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When </a:t>
            </a:r>
            <a:r>
              <a:rPr sz="1800" spc="-5" dirty="0">
                <a:latin typeface="Calibri"/>
                <a:cs typeface="Calibri"/>
              </a:rPr>
              <a:t>evicting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needed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s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3856b</a:t>
            </a:r>
            <a:r>
              <a:rPr sz="1800" b="1" spc="-5" dirty="0">
                <a:latin typeface="Consolas"/>
                <a:cs typeface="Consolas"/>
              </a:rPr>
              <a:t>be0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15216</a:t>
            </a:r>
            <a:r>
              <a:rPr sz="1800" b="1" spc="-5" dirty="0">
                <a:latin typeface="Consolas"/>
                <a:cs typeface="Consolas"/>
              </a:rPr>
              <a:t>f00</a:t>
            </a:r>
            <a:endParaRPr sz="180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190aff38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4521708"/>
            <a:ext cx="1237615" cy="407034"/>
            <a:chOff x="7930895" y="4521708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6955" y="3716782"/>
            <a:ext cx="18827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065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But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page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190a7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will 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be used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later!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6955" y="5088763"/>
            <a:ext cx="16751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Go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next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until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find 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one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that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1800" b="1" spc="5" dirty="0">
                <a:solidFill>
                  <a:srgbClr val="00AF50"/>
                </a:solidFill>
                <a:latin typeface="Calibri"/>
                <a:cs typeface="Calibri"/>
              </a:rPr>
              <a:t>no 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longer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needed in  the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future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16779" y="4718177"/>
            <a:ext cx="3220720" cy="548005"/>
          </a:xfrm>
          <a:custGeom>
            <a:avLst/>
            <a:gdLst/>
            <a:ahLst/>
            <a:cxnLst/>
            <a:rect l="l" t="t" r="r" b="b"/>
            <a:pathLst>
              <a:path w="3220720" h="548004">
                <a:moveTo>
                  <a:pt x="69215" y="472567"/>
                </a:moveTo>
                <a:lnTo>
                  <a:pt x="0" y="522224"/>
                </a:lnTo>
                <a:lnTo>
                  <a:pt x="81280" y="547751"/>
                </a:lnTo>
                <a:lnTo>
                  <a:pt x="76572" y="518414"/>
                </a:lnTo>
                <a:lnTo>
                  <a:pt x="63627" y="518414"/>
                </a:lnTo>
                <a:lnTo>
                  <a:pt x="61722" y="505841"/>
                </a:lnTo>
                <a:lnTo>
                  <a:pt x="74232" y="503836"/>
                </a:lnTo>
                <a:lnTo>
                  <a:pt x="69215" y="472567"/>
                </a:lnTo>
                <a:close/>
              </a:path>
              <a:path w="3220720" h="548004">
                <a:moveTo>
                  <a:pt x="74232" y="503836"/>
                </a:moveTo>
                <a:lnTo>
                  <a:pt x="61722" y="505841"/>
                </a:lnTo>
                <a:lnTo>
                  <a:pt x="63627" y="518414"/>
                </a:lnTo>
                <a:lnTo>
                  <a:pt x="76247" y="516391"/>
                </a:lnTo>
                <a:lnTo>
                  <a:pt x="74232" y="503836"/>
                </a:lnTo>
                <a:close/>
              </a:path>
              <a:path w="3220720" h="548004">
                <a:moveTo>
                  <a:pt x="76247" y="516391"/>
                </a:moveTo>
                <a:lnTo>
                  <a:pt x="63627" y="518414"/>
                </a:lnTo>
                <a:lnTo>
                  <a:pt x="76572" y="518414"/>
                </a:lnTo>
                <a:lnTo>
                  <a:pt x="76247" y="516391"/>
                </a:lnTo>
                <a:close/>
              </a:path>
              <a:path w="3220720" h="548004">
                <a:moveTo>
                  <a:pt x="3218688" y="0"/>
                </a:moveTo>
                <a:lnTo>
                  <a:pt x="74232" y="503836"/>
                </a:lnTo>
                <a:lnTo>
                  <a:pt x="76247" y="516391"/>
                </a:lnTo>
                <a:lnTo>
                  <a:pt x="3220720" y="12446"/>
                </a:lnTo>
                <a:lnTo>
                  <a:pt x="32186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905989"/>
            <a:ext cx="7729728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br>
              <a:rPr lang="en-US" spc="-10" dirty="0">
                <a:latin typeface="+mn-lt"/>
              </a:rPr>
            </a:br>
            <a:r>
              <a:rPr lang="en-US" spc="-10" dirty="0">
                <a:latin typeface="+mn-lt"/>
              </a:rPr>
              <a:t>Optimal Page Replacement Example 	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02307" y="2352427"/>
            <a:ext cx="7729728" cy="153631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pc="-10" dirty="0"/>
              <a:t>Let's suppose </a:t>
            </a:r>
            <a:r>
              <a:rPr spc="-20" dirty="0"/>
              <a:t>you </a:t>
            </a:r>
            <a:r>
              <a:rPr spc="-25" dirty="0"/>
              <a:t>have </a:t>
            </a:r>
            <a:r>
              <a:rPr spc="-5" dirty="0"/>
              <a:t>12KB of </a:t>
            </a:r>
            <a:r>
              <a:rPr spc="-20" dirty="0"/>
              <a:t>physical</a:t>
            </a:r>
            <a:r>
              <a:rPr spc="150" dirty="0"/>
              <a:t> </a:t>
            </a:r>
            <a:r>
              <a:rPr spc="-5" dirty="0"/>
              <a:t>memory</a:t>
            </a: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1800" spc="-20" dirty="0">
                <a:latin typeface="Calibri"/>
                <a:cs typeface="Calibri"/>
              </a:rPr>
              <a:t>Page </a:t>
            </a:r>
            <a:r>
              <a:rPr sz="1800" spc="-5" dirty="0">
                <a:latin typeface="Calibri"/>
                <a:cs typeface="Calibri"/>
              </a:rPr>
              <a:t>has</a:t>
            </a:r>
            <a:r>
              <a:rPr sz="18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Assume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OPT</a:t>
            </a:r>
            <a:endParaRPr sz="1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1800" spc="-65" dirty="0">
                <a:latin typeface="Calibri"/>
                <a:cs typeface="Calibri"/>
              </a:rPr>
              <a:t>You </a:t>
            </a:r>
            <a:r>
              <a:rPr sz="1800" spc="-5" dirty="0">
                <a:latin typeface="Calibri"/>
                <a:cs typeface="Calibri"/>
              </a:rPr>
              <a:t>already know </a:t>
            </a:r>
            <a:r>
              <a:rPr sz="1800" dirty="0">
                <a:latin typeface="Calibri"/>
                <a:cs typeface="Calibri"/>
              </a:rPr>
              <a:t>memory access </a:t>
            </a:r>
            <a:r>
              <a:rPr sz="1800" spc="-10" dirty="0">
                <a:latin typeface="Calibri"/>
                <a:cs typeface="Calibri"/>
              </a:rPr>
              <a:t>trace </a:t>
            </a:r>
            <a:r>
              <a:rPr sz="1800" spc="-15" dirty="0">
                <a:latin typeface="Calibri"/>
                <a:cs typeface="Calibri"/>
              </a:rPr>
              <a:t>at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beginning</a:t>
            </a:r>
            <a:endParaRPr sz="1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When </a:t>
            </a:r>
            <a:r>
              <a:rPr sz="1800" spc="-5" dirty="0">
                <a:latin typeface="Calibri"/>
                <a:cs typeface="Calibri"/>
              </a:rPr>
              <a:t>evicting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needed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s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3856b</a:t>
            </a:r>
            <a:r>
              <a:rPr sz="1800" b="1" spc="-5" dirty="0">
                <a:latin typeface="Consolas"/>
                <a:cs typeface="Consolas"/>
              </a:rPr>
              <a:t>be0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15216</a:t>
            </a:r>
            <a:r>
              <a:rPr sz="1800" b="1" spc="-5" dirty="0">
                <a:latin typeface="Consolas"/>
                <a:cs typeface="Consolas"/>
              </a:rPr>
              <a:t>f00</a:t>
            </a:r>
            <a:endParaRPr sz="1800" dirty="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190aff38</a:t>
            </a:r>
            <a:endParaRPr sz="1800" dirty="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4521708"/>
            <a:ext cx="1237615" cy="407034"/>
            <a:chOff x="7930895" y="4521708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6955" y="3716782"/>
            <a:ext cx="18827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065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But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page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190a7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will 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be used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later!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6955" y="5088763"/>
            <a:ext cx="16751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Go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next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until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find 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one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that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1800" b="1" spc="5" dirty="0">
                <a:solidFill>
                  <a:srgbClr val="00AF50"/>
                </a:solidFill>
                <a:latin typeface="Calibri"/>
                <a:cs typeface="Calibri"/>
              </a:rPr>
              <a:t>no 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longer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needed in  the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future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16779" y="4718177"/>
            <a:ext cx="3220720" cy="548005"/>
          </a:xfrm>
          <a:custGeom>
            <a:avLst/>
            <a:gdLst/>
            <a:ahLst/>
            <a:cxnLst/>
            <a:rect l="l" t="t" r="r" b="b"/>
            <a:pathLst>
              <a:path w="3220720" h="548004">
                <a:moveTo>
                  <a:pt x="69215" y="472567"/>
                </a:moveTo>
                <a:lnTo>
                  <a:pt x="0" y="522224"/>
                </a:lnTo>
                <a:lnTo>
                  <a:pt x="81280" y="547751"/>
                </a:lnTo>
                <a:lnTo>
                  <a:pt x="76572" y="518414"/>
                </a:lnTo>
                <a:lnTo>
                  <a:pt x="63627" y="518414"/>
                </a:lnTo>
                <a:lnTo>
                  <a:pt x="61722" y="505841"/>
                </a:lnTo>
                <a:lnTo>
                  <a:pt x="74232" y="503836"/>
                </a:lnTo>
                <a:lnTo>
                  <a:pt x="69215" y="472567"/>
                </a:lnTo>
                <a:close/>
              </a:path>
              <a:path w="3220720" h="548004">
                <a:moveTo>
                  <a:pt x="74232" y="503836"/>
                </a:moveTo>
                <a:lnTo>
                  <a:pt x="61722" y="505841"/>
                </a:lnTo>
                <a:lnTo>
                  <a:pt x="63627" y="518414"/>
                </a:lnTo>
                <a:lnTo>
                  <a:pt x="76247" y="516391"/>
                </a:lnTo>
                <a:lnTo>
                  <a:pt x="74232" y="503836"/>
                </a:lnTo>
                <a:close/>
              </a:path>
              <a:path w="3220720" h="548004">
                <a:moveTo>
                  <a:pt x="76247" y="516391"/>
                </a:moveTo>
                <a:lnTo>
                  <a:pt x="63627" y="518414"/>
                </a:lnTo>
                <a:lnTo>
                  <a:pt x="76572" y="518414"/>
                </a:lnTo>
                <a:lnTo>
                  <a:pt x="76247" y="516391"/>
                </a:lnTo>
                <a:close/>
              </a:path>
              <a:path w="3220720" h="548004">
                <a:moveTo>
                  <a:pt x="3218688" y="0"/>
                </a:moveTo>
                <a:lnTo>
                  <a:pt x="74232" y="503836"/>
                </a:lnTo>
                <a:lnTo>
                  <a:pt x="76247" y="516391"/>
                </a:lnTo>
                <a:lnTo>
                  <a:pt x="3220720" y="12446"/>
                </a:lnTo>
                <a:lnTo>
                  <a:pt x="32186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62227" y="5686450"/>
            <a:ext cx="33718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What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if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there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is a</a:t>
            </a:r>
            <a:r>
              <a:rPr sz="18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tie?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Multiple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pages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no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longer needed</a:t>
            </a:r>
            <a:r>
              <a:rPr sz="1800" b="1" spc="-1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in  the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 future?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905989"/>
            <a:ext cx="7729728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br>
              <a:rPr lang="en-US" spc="-10" dirty="0">
                <a:latin typeface="+mn-lt"/>
              </a:rPr>
            </a:br>
            <a:r>
              <a:rPr lang="en-US" spc="-10" dirty="0">
                <a:latin typeface="+mn-lt"/>
              </a:rPr>
              <a:t>Optimal Page Replacement Example 	</a:t>
            </a:r>
            <a:endParaRPr spc="-1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02307" y="2356421"/>
            <a:ext cx="7729728" cy="153631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pc="-10" dirty="0"/>
              <a:t>Let's suppose </a:t>
            </a:r>
            <a:r>
              <a:rPr spc="-20" dirty="0"/>
              <a:t>you </a:t>
            </a:r>
            <a:r>
              <a:rPr spc="-25" dirty="0"/>
              <a:t>have </a:t>
            </a:r>
            <a:r>
              <a:rPr spc="-5" dirty="0"/>
              <a:t>12KB of </a:t>
            </a:r>
            <a:r>
              <a:rPr spc="-20" dirty="0"/>
              <a:t>physical</a:t>
            </a:r>
            <a:r>
              <a:rPr spc="150" dirty="0"/>
              <a:t> </a:t>
            </a:r>
            <a:r>
              <a:rPr spc="-5" dirty="0"/>
              <a:t>memory</a:t>
            </a: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1800" spc="-20" dirty="0">
                <a:latin typeface="Calibri"/>
                <a:cs typeface="Calibri"/>
              </a:rPr>
              <a:t>Page </a:t>
            </a:r>
            <a:r>
              <a:rPr sz="1800" spc="-5" dirty="0">
                <a:latin typeface="Calibri"/>
                <a:cs typeface="Calibri"/>
              </a:rPr>
              <a:t>has</a:t>
            </a:r>
            <a:r>
              <a:rPr sz="18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Assume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OPT</a:t>
            </a:r>
            <a:endParaRPr sz="1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1800" spc="-65" dirty="0">
                <a:latin typeface="Calibri"/>
                <a:cs typeface="Calibri"/>
              </a:rPr>
              <a:t>You </a:t>
            </a:r>
            <a:r>
              <a:rPr sz="1800" spc="-5" dirty="0">
                <a:latin typeface="Calibri"/>
                <a:cs typeface="Calibri"/>
              </a:rPr>
              <a:t>already know </a:t>
            </a:r>
            <a:r>
              <a:rPr sz="1800" dirty="0">
                <a:latin typeface="Calibri"/>
                <a:cs typeface="Calibri"/>
              </a:rPr>
              <a:t>memory access </a:t>
            </a:r>
            <a:r>
              <a:rPr sz="1800" spc="-10" dirty="0">
                <a:latin typeface="Calibri"/>
                <a:cs typeface="Calibri"/>
              </a:rPr>
              <a:t>trace </a:t>
            </a:r>
            <a:r>
              <a:rPr sz="1800" spc="-15" dirty="0">
                <a:latin typeface="Calibri"/>
                <a:cs typeface="Calibri"/>
              </a:rPr>
              <a:t>at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beginning</a:t>
            </a:r>
            <a:endParaRPr sz="1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When </a:t>
            </a:r>
            <a:r>
              <a:rPr sz="1800" spc="-5" dirty="0">
                <a:latin typeface="Calibri"/>
                <a:cs typeface="Calibri"/>
              </a:rPr>
              <a:t>evicting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needed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s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3856b</a:t>
            </a:r>
            <a:r>
              <a:rPr sz="1800" b="1" spc="-5" dirty="0">
                <a:latin typeface="Consolas"/>
                <a:cs typeface="Consolas"/>
              </a:rPr>
              <a:t>be0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15216</a:t>
            </a:r>
            <a:r>
              <a:rPr sz="1800" b="1" spc="-5" dirty="0">
                <a:latin typeface="Consolas"/>
                <a:cs typeface="Consolas"/>
              </a:rPr>
              <a:t>f00</a:t>
            </a:r>
            <a:endParaRPr sz="1800" dirty="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190aff38</a:t>
            </a:r>
            <a:endParaRPr sz="1800" dirty="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4521708"/>
            <a:ext cx="1237615" cy="407034"/>
            <a:chOff x="7930895" y="4521708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6955" y="3716782"/>
            <a:ext cx="18827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065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But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page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190a7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will 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be used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later!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6955" y="5088763"/>
            <a:ext cx="16751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Go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next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until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find 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one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that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1800" b="1" spc="5" dirty="0">
                <a:solidFill>
                  <a:srgbClr val="00AF50"/>
                </a:solidFill>
                <a:latin typeface="Calibri"/>
                <a:cs typeface="Calibri"/>
              </a:rPr>
              <a:t>no 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longer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needed in  the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future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16779" y="4718177"/>
            <a:ext cx="3220720" cy="548005"/>
          </a:xfrm>
          <a:custGeom>
            <a:avLst/>
            <a:gdLst/>
            <a:ahLst/>
            <a:cxnLst/>
            <a:rect l="l" t="t" r="r" b="b"/>
            <a:pathLst>
              <a:path w="3220720" h="548004">
                <a:moveTo>
                  <a:pt x="69215" y="472567"/>
                </a:moveTo>
                <a:lnTo>
                  <a:pt x="0" y="522224"/>
                </a:lnTo>
                <a:lnTo>
                  <a:pt x="81280" y="547751"/>
                </a:lnTo>
                <a:lnTo>
                  <a:pt x="76572" y="518414"/>
                </a:lnTo>
                <a:lnTo>
                  <a:pt x="63627" y="518414"/>
                </a:lnTo>
                <a:lnTo>
                  <a:pt x="61722" y="505841"/>
                </a:lnTo>
                <a:lnTo>
                  <a:pt x="74232" y="503836"/>
                </a:lnTo>
                <a:lnTo>
                  <a:pt x="69215" y="472567"/>
                </a:lnTo>
                <a:close/>
              </a:path>
              <a:path w="3220720" h="548004">
                <a:moveTo>
                  <a:pt x="74232" y="503836"/>
                </a:moveTo>
                <a:lnTo>
                  <a:pt x="61722" y="505841"/>
                </a:lnTo>
                <a:lnTo>
                  <a:pt x="63627" y="518414"/>
                </a:lnTo>
                <a:lnTo>
                  <a:pt x="76247" y="516391"/>
                </a:lnTo>
                <a:lnTo>
                  <a:pt x="74232" y="503836"/>
                </a:lnTo>
                <a:close/>
              </a:path>
              <a:path w="3220720" h="548004">
                <a:moveTo>
                  <a:pt x="76247" y="516391"/>
                </a:moveTo>
                <a:lnTo>
                  <a:pt x="63627" y="518414"/>
                </a:lnTo>
                <a:lnTo>
                  <a:pt x="76572" y="518414"/>
                </a:lnTo>
                <a:lnTo>
                  <a:pt x="76247" y="516391"/>
                </a:lnTo>
                <a:close/>
              </a:path>
              <a:path w="3220720" h="548004">
                <a:moveTo>
                  <a:pt x="3218688" y="0"/>
                </a:moveTo>
                <a:lnTo>
                  <a:pt x="74232" y="503836"/>
                </a:lnTo>
                <a:lnTo>
                  <a:pt x="76247" y="516391"/>
                </a:lnTo>
                <a:lnTo>
                  <a:pt x="3220720" y="12446"/>
                </a:lnTo>
                <a:lnTo>
                  <a:pt x="32186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62227" y="5686450"/>
            <a:ext cx="33718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What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if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there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is a</a:t>
            </a:r>
            <a:r>
              <a:rPr sz="1800" b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tie?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Multiple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pages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no </a:t>
            </a:r>
            <a:r>
              <a:rPr sz="1800" b="1" spc="-5" dirty="0">
                <a:solidFill>
                  <a:srgbClr val="6F2F9F"/>
                </a:solidFill>
                <a:latin typeface="Calibri"/>
                <a:cs typeface="Calibri"/>
              </a:rPr>
              <a:t>longer needed</a:t>
            </a:r>
            <a:r>
              <a:rPr sz="1800" b="1" spc="-1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in  the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 future?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Use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LRU </a:t>
            </a:r>
            <a:r>
              <a:rPr sz="1800" b="1" dirty="0">
                <a:solidFill>
                  <a:srgbClr val="6F2F9F"/>
                </a:solidFill>
                <a:latin typeface="Calibri"/>
                <a:cs typeface="Calibri"/>
              </a:rPr>
              <a:t>among those tie</a:t>
            </a:r>
            <a:r>
              <a:rPr sz="1800" b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libri"/>
                <a:cs typeface="Calibri"/>
              </a:rPr>
              <a:t>pages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E762F-1BCD-44D8-B4CC-47BB3F19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912" y="316622"/>
            <a:ext cx="7729728" cy="1188720"/>
          </a:xfrm>
        </p:spPr>
        <p:txBody>
          <a:bodyPr/>
          <a:lstStyle/>
          <a:p>
            <a:r>
              <a:rPr lang="en-US" dirty="0"/>
              <a:t>Not Recently Used (NRU)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D9796-E7D1-4508-A7B0-37374FE84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912" y="1741399"/>
            <a:ext cx="7729728" cy="4799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Each page has reference bit and dirty bit </a:t>
            </a:r>
          </a:p>
          <a:p>
            <a:r>
              <a:rPr lang="en-US" sz="1400" dirty="0"/>
              <a:t>Bits are set when page is referenced and/or modified </a:t>
            </a:r>
          </a:p>
          <a:p>
            <a:pPr marL="0" indent="0">
              <a:buNone/>
            </a:pPr>
            <a:r>
              <a:rPr lang="en-US" sz="1400" dirty="0"/>
              <a:t>Pages are classified into four classes  </a:t>
            </a:r>
          </a:p>
          <a:p>
            <a:r>
              <a:rPr lang="en-US" sz="1400" dirty="0"/>
              <a:t>0: not referenced, not dirty  </a:t>
            </a:r>
          </a:p>
          <a:p>
            <a:r>
              <a:rPr lang="en-US" sz="1400" dirty="0"/>
              <a:t>1: not referenced, dirty </a:t>
            </a:r>
          </a:p>
          <a:p>
            <a:r>
              <a:rPr lang="en-US" sz="1400" dirty="0"/>
              <a:t>2: referenced, not dirty </a:t>
            </a:r>
          </a:p>
          <a:p>
            <a:r>
              <a:rPr lang="en-US" sz="1400" dirty="0"/>
              <a:t>3: referenced, dirty </a:t>
            </a:r>
          </a:p>
          <a:p>
            <a:pPr marL="0" indent="0">
              <a:buNone/>
            </a:pPr>
            <a:r>
              <a:rPr lang="en-US" sz="1400" dirty="0"/>
              <a:t>Clear reference bit for all pages periodically </a:t>
            </a:r>
          </a:p>
          <a:p>
            <a:r>
              <a:rPr lang="en-US" sz="1400" dirty="0"/>
              <a:t>Can’t clear dirty bit: needed to indicate which pages need to be flushed to disk </a:t>
            </a:r>
          </a:p>
          <a:p>
            <a:r>
              <a:rPr lang="en-US" sz="1400" dirty="0"/>
              <a:t>Class 1 contains dirty pages where reference bit has been cleared </a:t>
            </a:r>
          </a:p>
          <a:p>
            <a:pPr marL="0" indent="0">
              <a:buNone/>
            </a:pPr>
            <a:r>
              <a:rPr lang="en-US" sz="1400" b="1" dirty="0"/>
              <a:t>Algorithm</a:t>
            </a:r>
            <a:r>
              <a:rPr lang="en-US" sz="1400" dirty="0"/>
              <a:t>: remove a page from the lowest non-empty class </a:t>
            </a:r>
          </a:p>
          <a:p>
            <a:r>
              <a:rPr lang="en-US" sz="1400" dirty="0"/>
              <a:t> Select a page at random from that class  </a:t>
            </a:r>
          </a:p>
          <a:p>
            <a:pPr marL="0" indent="0">
              <a:buNone/>
            </a:pPr>
            <a:r>
              <a:rPr lang="en-US" sz="1400" dirty="0"/>
              <a:t>Easy to understand and implement  </a:t>
            </a:r>
          </a:p>
          <a:p>
            <a:pPr marL="0" indent="0">
              <a:buNone/>
            </a:pPr>
            <a:r>
              <a:rPr lang="en-US" sz="1400" dirty="0"/>
              <a:t>Performance adequate (though not optimal)</a:t>
            </a:r>
          </a:p>
        </p:txBody>
      </p:sp>
    </p:spTree>
    <p:extLst>
      <p:ext uri="{BB962C8B-B14F-4D97-AF65-F5344CB8AC3E}">
        <p14:creationId xmlns:p14="http://schemas.microsoft.com/office/powerpoint/2010/main" val="12405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C370-BF5B-4FA1-9748-2B3AD2C2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DA492-7863-416B-90C0-030F6675D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160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the right side, with individual input queues for each partition, we can easily determine with partition to put a process in. Downside is overhead.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the left side, if we have a single input queue, we will use less memory, but it will take longer to identify which partition to assign a process to.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CBBE3-34A4-4F0F-8F72-36B0261BA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588" y="2251067"/>
            <a:ext cx="6948375" cy="256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DE980-ECB3-4C4C-A102-2E73CA66C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First-In, First-Out (FIFO)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A511B-34B8-43B4-BBA7-EF0F6BE1A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Maintain a linked list of all pages  </a:t>
            </a:r>
          </a:p>
          <a:p>
            <a:r>
              <a:rPr lang="en-US" dirty="0"/>
              <a:t>Maintain the order in which they entered memory </a:t>
            </a:r>
          </a:p>
          <a:p>
            <a:pPr marL="0" indent="0">
              <a:buNone/>
            </a:pPr>
            <a:r>
              <a:rPr lang="en-US" dirty="0"/>
              <a:t>Page at front of list replaced</a:t>
            </a:r>
          </a:p>
          <a:p>
            <a:pPr marL="0" indent="0">
              <a:buNone/>
            </a:pPr>
            <a:r>
              <a:rPr lang="en-US" b="1" dirty="0"/>
              <a:t>Advantage</a:t>
            </a:r>
            <a:r>
              <a:rPr lang="en-US" dirty="0"/>
              <a:t>: (really) easy to implement  </a:t>
            </a:r>
          </a:p>
          <a:p>
            <a:pPr marL="0" indent="0">
              <a:buNone/>
            </a:pPr>
            <a:r>
              <a:rPr lang="en-US" b="1" dirty="0"/>
              <a:t>Disadvantage</a:t>
            </a:r>
            <a:r>
              <a:rPr lang="en-US" dirty="0"/>
              <a:t>: page in memory the longest may be often used </a:t>
            </a:r>
          </a:p>
          <a:p>
            <a:r>
              <a:rPr lang="en-US" dirty="0"/>
              <a:t>This algorithm forces pages out regardless of usage </a:t>
            </a:r>
          </a:p>
          <a:p>
            <a:r>
              <a:rPr lang="en-US" dirty="0"/>
              <a:t> Usage may be helpful in determining which pages to keep</a:t>
            </a:r>
          </a:p>
        </p:txBody>
      </p:sp>
    </p:spTree>
    <p:extLst>
      <p:ext uri="{BB962C8B-B14F-4D97-AF65-F5344CB8AC3E}">
        <p14:creationId xmlns:p14="http://schemas.microsoft.com/office/powerpoint/2010/main" val="159435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386D-736C-4170-99E9-9262A656A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Chance Page Replacement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E5466-2621-4C97-A430-09A6D4F76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Modify FIFO to avoid throwing out heavily used pages </a:t>
            </a:r>
          </a:p>
          <a:p>
            <a:r>
              <a:rPr lang="en-US" dirty="0"/>
              <a:t>If reference bit is 0, throw the page out </a:t>
            </a:r>
          </a:p>
          <a:p>
            <a:r>
              <a:rPr lang="en-US" dirty="0"/>
              <a:t>If reference bit is 1 </a:t>
            </a:r>
          </a:p>
          <a:p>
            <a:pPr lvl="1"/>
            <a:r>
              <a:rPr lang="en-US" dirty="0"/>
              <a:t>Reset the reference bit to 0 </a:t>
            </a:r>
          </a:p>
          <a:p>
            <a:pPr lvl="1"/>
            <a:r>
              <a:rPr lang="en-US" dirty="0"/>
              <a:t>Move page to the tail of the list  </a:t>
            </a:r>
          </a:p>
          <a:p>
            <a:pPr lvl="1"/>
            <a:r>
              <a:rPr lang="en-US" dirty="0"/>
              <a:t>Continue search for a free page </a:t>
            </a:r>
          </a:p>
          <a:p>
            <a:pPr marL="0" indent="0">
              <a:buNone/>
            </a:pPr>
            <a:r>
              <a:rPr lang="en-US" dirty="0"/>
              <a:t>Still easy to implement, and better than plain FIFO</a:t>
            </a:r>
          </a:p>
        </p:txBody>
      </p:sp>
    </p:spTree>
    <p:extLst>
      <p:ext uri="{BB962C8B-B14F-4D97-AF65-F5344CB8AC3E}">
        <p14:creationId xmlns:p14="http://schemas.microsoft.com/office/powerpoint/2010/main" val="147071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09949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spc="-10" dirty="0"/>
              <a:t>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5962" y="2345168"/>
            <a:ext cx="729297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97161"/>
              </p:ext>
            </p:extLst>
          </p:nvPr>
        </p:nvGraphicFramePr>
        <p:xfrm>
          <a:off x="1745962" y="2665127"/>
          <a:ext cx="9236074" cy="3657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7156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2655"/>
                        </a:lnSpc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000" spc="-20" dirty="0">
                          <a:latin typeface="+mn-lt"/>
                          <a:cs typeface="Calibri"/>
                        </a:rPr>
                        <a:t>Page </a:t>
                      </a:r>
                      <a:r>
                        <a:rPr sz="2000" spc="-5" dirty="0">
                          <a:latin typeface="+mn-lt"/>
                          <a:cs typeface="Calibri"/>
                        </a:rPr>
                        <a:t>has</a:t>
                      </a:r>
                      <a:r>
                        <a:rPr sz="2000" dirty="0">
                          <a:latin typeface="+mn-lt"/>
                          <a:cs typeface="Calibri"/>
                        </a:rPr>
                        <a:t> 4KB</a:t>
                      </a:r>
                    </a:p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+mn-lt"/>
                          <a:cs typeface="Calibri"/>
                        </a:rPr>
                        <a:t>Assume </a:t>
                      </a:r>
                      <a:r>
                        <a:rPr sz="2000" spc="-10" dirty="0">
                          <a:latin typeface="+mn-lt"/>
                          <a:cs typeface="Calibri"/>
                        </a:rPr>
                        <a:t>Second </a:t>
                      </a:r>
                      <a:r>
                        <a:rPr sz="2000" spc="-5" dirty="0">
                          <a:latin typeface="+mn-lt"/>
                          <a:cs typeface="Calibri"/>
                        </a:rPr>
                        <a:t>Chance</a:t>
                      </a:r>
                      <a:r>
                        <a:rPr sz="2000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+mn-lt"/>
                          <a:cs typeface="Calibri"/>
                        </a:rPr>
                        <a:t>Algorithm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47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69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1736725" marR="53975" algn="just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  l  l  l  l  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69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3856bbe0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190a7c24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 marR="241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af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c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2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0 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15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2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16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f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0</a:t>
                      </a: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033383"/>
              </p:ext>
            </p:extLst>
          </p:nvPr>
        </p:nvGraphicFramePr>
        <p:xfrm>
          <a:off x="1986075" y="4078718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618275" y="2196147"/>
            <a:ext cx="9475470" cy="140525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53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 </a:t>
            </a:r>
            <a:r>
              <a:rPr sz="2000" spc="-5" dirty="0">
                <a:latin typeface="Calibri"/>
                <a:cs typeface="Calibri"/>
              </a:rPr>
              <a:t>bit): set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1 </a:t>
            </a:r>
            <a:r>
              <a:rPr sz="2000" b="1" spc="-5" dirty="0">
                <a:latin typeface="Calibri"/>
                <a:cs typeface="Calibri"/>
              </a:rPr>
              <a:t>If page </a:t>
            </a:r>
            <a:r>
              <a:rPr sz="2000" b="1" dirty="0">
                <a:latin typeface="Calibri"/>
                <a:cs typeface="Calibri"/>
              </a:rPr>
              <a:t>accessed </a:t>
            </a:r>
            <a:r>
              <a:rPr sz="2000" b="1" spc="-10" dirty="0">
                <a:latin typeface="Calibri"/>
                <a:cs typeface="Calibri"/>
              </a:rPr>
              <a:t>again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after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allocated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in  memory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3856bbe0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840409" y="2220384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3856bbe0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3674364"/>
            <a:ext cx="1237615" cy="408940"/>
            <a:chOff x="7930895" y="3674364"/>
            <a:chExt cx="1237615" cy="408940"/>
          </a:xfrm>
        </p:grpSpPr>
        <p:sp>
          <p:nvSpPr>
            <p:cNvPr id="11" name="object 11"/>
            <p:cNvSpPr/>
            <p:nvPr/>
          </p:nvSpPr>
          <p:spPr>
            <a:xfrm>
              <a:off x="7936991" y="368046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59"/>
                  </a:lnTo>
                  <a:lnTo>
                    <a:pt x="0" y="99059"/>
                  </a:lnTo>
                  <a:lnTo>
                    <a:pt x="0" y="297179"/>
                  </a:lnTo>
                  <a:lnTo>
                    <a:pt x="1027176" y="297179"/>
                  </a:lnTo>
                  <a:lnTo>
                    <a:pt x="1027176" y="396239"/>
                  </a:lnTo>
                  <a:lnTo>
                    <a:pt x="1225296" y="198119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368046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59"/>
                  </a:moveTo>
                  <a:lnTo>
                    <a:pt x="1027176" y="99059"/>
                  </a:lnTo>
                  <a:lnTo>
                    <a:pt x="1027176" y="0"/>
                  </a:lnTo>
                  <a:lnTo>
                    <a:pt x="1225296" y="198119"/>
                  </a:lnTo>
                  <a:lnTo>
                    <a:pt x="1027176" y="396239"/>
                  </a:lnTo>
                  <a:lnTo>
                    <a:pt x="1027176" y="297179"/>
                  </a:lnTo>
                  <a:lnTo>
                    <a:pt x="0" y="297179"/>
                  </a:lnTo>
                  <a:lnTo>
                    <a:pt x="0" y="9905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162868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3856bbe0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3674364"/>
            <a:ext cx="1237615" cy="408940"/>
            <a:chOff x="7930895" y="3674364"/>
            <a:chExt cx="1237615" cy="408940"/>
          </a:xfrm>
        </p:grpSpPr>
        <p:sp>
          <p:nvSpPr>
            <p:cNvPr id="11" name="object 11"/>
            <p:cNvSpPr/>
            <p:nvPr/>
          </p:nvSpPr>
          <p:spPr>
            <a:xfrm>
              <a:off x="7936991" y="368046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59"/>
                  </a:lnTo>
                  <a:lnTo>
                    <a:pt x="0" y="99059"/>
                  </a:lnTo>
                  <a:lnTo>
                    <a:pt x="0" y="297179"/>
                  </a:lnTo>
                  <a:lnTo>
                    <a:pt x="1027176" y="297179"/>
                  </a:lnTo>
                  <a:lnTo>
                    <a:pt x="1027176" y="396239"/>
                  </a:lnTo>
                  <a:lnTo>
                    <a:pt x="1225296" y="198119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368046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59"/>
                  </a:moveTo>
                  <a:lnTo>
                    <a:pt x="1027176" y="99059"/>
                  </a:lnTo>
                  <a:lnTo>
                    <a:pt x="1027176" y="0"/>
                  </a:lnTo>
                  <a:lnTo>
                    <a:pt x="1225296" y="198119"/>
                  </a:lnTo>
                  <a:lnTo>
                    <a:pt x="1027176" y="396239"/>
                  </a:lnTo>
                  <a:lnTo>
                    <a:pt x="1027176" y="297179"/>
                  </a:lnTo>
                  <a:lnTo>
                    <a:pt x="0" y="297179"/>
                  </a:lnTo>
                  <a:lnTo>
                    <a:pt x="0" y="9905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8141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 </a:t>
            </a:r>
            <a:r>
              <a:rPr sz="1800" spc="-5" dirty="0">
                <a:latin typeface="Calibri"/>
                <a:cs typeface="Calibri"/>
              </a:rPr>
              <a:t>since it is  not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page  </a:t>
            </a:r>
            <a:r>
              <a:rPr sz="1800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252048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3856bbe0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3674364"/>
            <a:ext cx="1237615" cy="408940"/>
            <a:chOff x="7930895" y="3674364"/>
            <a:chExt cx="1237615" cy="408940"/>
          </a:xfrm>
        </p:grpSpPr>
        <p:sp>
          <p:nvSpPr>
            <p:cNvPr id="11" name="object 11"/>
            <p:cNvSpPr/>
            <p:nvPr/>
          </p:nvSpPr>
          <p:spPr>
            <a:xfrm>
              <a:off x="7936991" y="368046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59"/>
                  </a:lnTo>
                  <a:lnTo>
                    <a:pt x="0" y="99059"/>
                  </a:lnTo>
                  <a:lnTo>
                    <a:pt x="0" y="297179"/>
                  </a:lnTo>
                  <a:lnTo>
                    <a:pt x="1027176" y="297179"/>
                  </a:lnTo>
                  <a:lnTo>
                    <a:pt x="1027176" y="396239"/>
                  </a:lnTo>
                  <a:lnTo>
                    <a:pt x="1225296" y="198119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368046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59"/>
                  </a:moveTo>
                  <a:lnTo>
                    <a:pt x="1027176" y="99059"/>
                  </a:lnTo>
                  <a:lnTo>
                    <a:pt x="1027176" y="0"/>
                  </a:lnTo>
                  <a:lnTo>
                    <a:pt x="1225296" y="198119"/>
                  </a:lnTo>
                  <a:lnTo>
                    <a:pt x="1027176" y="396239"/>
                  </a:lnTo>
                  <a:lnTo>
                    <a:pt x="1027176" y="297179"/>
                  </a:lnTo>
                  <a:lnTo>
                    <a:pt x="0" y="297179"/>
                  </a:lnTo>
                  <a:lnTo>
                    <a:pt x="0" y="9905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8141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 </a:t>
            </a:r>
            <a:r>
              <a:rPr sz="1800" spc="-5" dirty="0">
                <a:latin typeface="Calibri"/>
                <a:cs typeface="Calibri"/>
              </a:rPr>
              <a:t>since it is  not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page  </a:t>
            </a:r>
            <a:r>
              <a:rPr sz="1800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295314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3925823"/>
            <a:ext cx="1237615" cy="407034"/>
            <a:chOff x="7930895" y="3925823"/>
            <a:chExt cx="1237615" cy="407034"/>
          </a:xfrm>
        </p:grpSpPr>
        <p:sp>
          <p:nvSpPr>
            <p:cNvPr id="11" name="object 11"/>
            <p:cNvSpPr/>
            <p:nvPr/>
          </p:nvSpPr>
          <p:spPr>
            <a:xfrm>
              <a:off x="7936991" y="3931919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8"/>
                  </a:lnTo>
                  <a:lnTo>
                    <a:pt x="0" y="98678"/>
                  </a:lnTo>
                  <a:lnTo>
                    <a:pt x="0" y="296036"/>
                  </a:lnTo>
                  <a:lnTo>
                    <a:pt x="1027937" y="296036"/>
                  </a:lnTo>
                  <a:lnTo>
                    <a:pt x="1027937" y="394715"/>
                  </a:lnTo>
                  <a:lnTo>
                    <a:pt x="1225296" y="197357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3931919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8"/>
                  </a:moveTo>
                  <a:lnTo>
                    <a:pt x="1027937" y="98678"/>
                  </a:lnTo>
                  <a:lnTo>
                    <a:pt x="1027937" y="0"/>
                  </a:lnTo>
                  <a:lnTo>
                    <a:pt x="1225296" y="197357"/>
                  </a:lnTo>
                  <a:lnTo>
                    <a:pt x="1027937" y="394715"/>
                  </a:lnTo>
                  <a:lnTo>
                    <a:pt x="1027937" y="296036"/>
                  </a:lnTo>
                  <a:lnTo>
                    <a:pt x="0" y="296036"/>
                  </a:lnTo>
                  <a:lnTo>
                    <a:pt x="0" y="9867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372467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3925823"/>
            <a:ext cx="1237615" cy="407034"/>
            <a:chOff x="7930895" y="3925823"/>
            <a:chExt cx="1237615" cy="407034"/>
          </a:xfrm>
        </p:grpSpPr>
        <p:sp>
          <p:nvSpPr>
            <p:cNvPr id="11" name="object 11"/>
            <p:cNvSpPr/>
            <p:nvPr/>
          </p:nvSpPr>
          <p:spPr>
            <a:xfrm>
              <a:off x="7936991" y="3931919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8"/>
                  </a:lnTo>
                  <a:lnTo>
                    <a:pt x="0" y="98678"/>
                  </a:lnTo>
                  <a:lnTo>
                    <a:pt x="0" y="296036"/>
                  </a:lnTo>
                  <a:lnTo>
                    <a:pt x="1027937" y="296036"/>
                  </a:lnTo>
                  <a:lnTo>
                    <a:pt x="1027937" y="394715"/>
                  </a:lnTo>
                  <a:lnTo>
                    <a:pt x="1225296" y="197357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3931919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8"/>
                  </a:moveTo>
                  <a:lnTo>
                    <a:pt x="1027937" y="98678"/>
                  </a:lnTo>
                  <a:lnTo>
                    <a:pt x="1027937" y="0"/>
                  </a:lnTo>
                  <a:lnTo>
                    <a:pt x="1225296" y="197357"/>
                  </a:lnTo>
                  <a:lnTo>
                    <a:pt x="1027937" y="394715"/>
                  </a:lnTo>
                  <a:lnTo>
                    <a:pt x="1027937" y="296036"/>
                  </a:lnTo>
                  <a:lnTo>
                    <a:pt x="0" y="296036"/>
                  </a:lnTo>
                  <a:lnTo>
                    <a:pt x="0" y="9867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8141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 </a:t>
            </a:r>
            <a:r>
              <a:rPr sz="1800" spc="-5" dirty="0">
                <a:latin typeface="Calibri"/>
                <a:cs typeface="Calibri"/>
              </a:rPr>
              <a:t>since it is  not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page  </a:t>
            </a:r>
            <a:r>
              <a:rPr sz="1800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293908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3925823"/>
            <a:ext cx="1237615" cy="407034"/>
            <a:chOff x="7930895" y="3925823"/>
            <a:chExt cx="1237615" cy="407034"/>
          </a:xfrm>
        </p:grpSpPr>
        <p:sp>
          <p:nvSpPr>
            <p:cNvPr id="11" name="object 11"/>
            <p:cNvSpPr/>
            <p:nvPr/>
          </p:nvSpPr>
          <p:spPr>
            <a:xfrm>
              <a:off x="7936991" y="3931919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8"/>
                  </a:lnTo>
                  <a:lnTo>
                    <a:pt x="0" y="98678"/>
                  </a:lnTo>
                  <a:lnTo>
                    <a:pt x="0" y="296036"/>
                  </a:lnTo>
                  <a:lnTo>
                    <a:pt x="1027937" y="296036"/>
                  </a:lnTo>
                  <a:lnTo>
                    <a:pt x="1027937" y="394715"/>
                  </a:lnTo>
                  <a:lnTo>
                    <a:pt x="1225296" y="197357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3931919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8"/>
                  </a:moveTo>
                  <a:lnTo>
                    <a:pt x="1027937" y="98678"/>
                  </a:lnTo>
                  <a:lnTo>
                    <a:pt x="1027937" y="0"/>
                  </a:lnTo>
                  <a:lnTo>
                    <a:pt x="1225296" y="197357"/>
                  </a:lnTo>
                  <a:lnTo>
                    <a:pt x="1027937" y="394715"/>
                  </a:lnTo>
                  <a:lnTo>
                    <a:pt x="1027937" y="296036"/>
                  </a:lnTo>
                  <a:lnTo>
                    <a:pt x="0" y="296036"/>
                  </a:lnTo>
                  <a:lnTo>
                    <a:pt x="0" y="9867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8141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 </a:t>
            </a:r>
            <a:r>
              <a:rPr sz="1800" spc="-5" dirty="0">
                <a:latin typeface="Calibri"/>
                <a:cs typeface="Calibri"/>
              </a:rPr>
              <a:t>since it is  not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page  </a:t>
            </a:r>
            <a:r>
              <a:rPr sz="1800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Allocation</a:t>
            </a:r>
          </a:p>
        </p:txBody>
      </p:sp>
    </p:spTree>
    <p:extLst>
      <p:ext uri="{BB962C8B-B14F-4D97-AF65-F5344CB8AC3E}">
        <p14:creationId xmlns:p14="http://schemas.microsoft.com/office/powerpoint/2010/main" val="37826892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372467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248911"/>
            <a:ext cx="1237615" cy="407034"/>
            <a:chOff x="7930895" y="4248911"/>
            <a:chExt cx="1237615" cy="407034"/>
          </a:xfrm>
        </p:grpSpPr>
        <p:sp>
          <p:nvSpPr>
            <p:cNvPr id="11" name="object 11"/>
            <p:cNvSpPr/>
            <p:nvPr/>
          </p:nvSpPr>
          <p:spPr>
            <a:xfrm>
              <a:off x="7936991" y="4255007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255007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262283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248911"/>
            <a:ext cx="1237615" cy="407034"/>
            <a:chOff x="7930895" y="4248911"/>
            <a:chExt cx="1237615" cy="407034"/>
          </a:xfrm>
        </p:grpSpPr>
        <p:sp>
          <p:nvSpPr>
            <p:cNvPr id="11" name="object 11"/>
            <p:cNvSpPr/>
            <p:nvPr/>
          </p:nvSpPr>
          <p:spPr>
            <a:xfrm>
              <a:off x="7936991" y="4255007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255007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416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Page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190a7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accessed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021585" y="2160903"/>
            <a:ext cx="7292975" cy="196207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lang="en-US" sz="2000" spc="-5" dirty="0">
              <a:latin typeface="Calibri"/>
              <a:cs typeface="Calibri"/>
            </a:endParaRPr>
          </a:p>
          <a:p>
            <a:pPr marL="2755265" lvl="6">
              <a:spcBef>
                <a:spcPts val="200"/>
              </a:spcBef>
              <a:tabLst>
                <a:tab pos="699135" algn="l"/>
              </a:tabLst>
            </a:pPr>
            <a:r>
              <a:rPr lang="en-US" spc="-5" dirty="0">
                <a:latin typeface="Calibri"/>
                <a:cs typeface="Calibri"/>
              </a:rPr>
              <a:t>       </a:t>
            </a:r>
            <a:r>
              <a:rPr lang="en-US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o </a:t>
            </a:r>
            <a:r>
              <a:rPr spc="-5" dirty="0">
                <a:latin typeface="Calibri"/>
                <a:cs typeface="Calibri"/>
              </a:rPr>
              <a:t>evicting </a:t>
            </a:r>
            <a:r>
              <a:rPr dirty="0">
                <a:latin typeface="Calibri"/>
                <a:cs typeface="Calibri"/>
              </a:rPr>
              <a:t>needed  </a:t>
            </a:r>
            <a:endParaRPr lang="en-US" dirty="0">
              <a:latin typeface="Calibri"/>
              <a:cs typeface="Calibri"/>
            </a:endParaRPr>
          </a:p>
          <a:p>
            <a:pPr marL="2755265" lvl="6">
              <a:spcBef>
                <a:spcPts val="200"/>
              </a:spcBef>
              <a:tabLst>
                <a:tab pos="699135" algn="l"/>
              </a:tabLst>
            </a:pPr>
            <a:r>
              <a:rPr lang="en-US" spc="-5" dirty="0">
                <a:latin typeface="Calibri"/>
                <a:cs typeface="Calibri"/>
              </a:rPr>
              <a:t>       s</a:t>
            </a:r>
            <a:r>
              <a:rPr spc="-5" dirty="0">
                <a:latin typeface="Calibri"/>
                <a:cs typeface="Calibri"/>
              </a:rPr>
              <a:t>et </a:t>
            </a:r>
            <a:r>
              <a:rPr dirty="0">
                <a:latin typeface="Calibri"/>
                <a:cs typeface="Calibri"/>
              </a:rPr>
              <a:t>R </a:t>
            </a:r>
            <a:r>
              <a:rPr spc="-5" dirty="0">
                <a:latin typeface="Calibri"/>
                <a:cs typeface="Calibri"/>
              </a:rPr>
              <a:t>bit of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190a7 </a:t>
            </a:r>
            <a:r>
              <a:rPr spc="-10" dirty="0">
                <a:latin typeface="Calibri"/>
                <a:cs typeface="Calibri"/>
              </a:rPr>
              <a:t>to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248911"/>
            <a:ext cx="1237615" cy="407034"/>
            <a:chOff x="7930895" y="4248911"/>
            <a:chExt cx="1237615" cy="407034"/>
          </a:xfrm>
        </p:grpSpPr>
        <p:sp>
          <p:nvSpPr>
            <p:cNvPr id="11" name="object 11"/>
            <p:cNvSpPr/>
            <p:nvPr/>
          </p:nvSpPr>
          <p:spPr>
            <a:xfrm>
              <a:off x="7936991" y="4255007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255007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416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Page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190a7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accessed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76727" y="3675355"/>
            <a:ext cx="2210816" cy="546632"/>
          </a:xfrm>
          <a:custGeom>
            <a:avLst/>
            <a:gdLst/>
            <a:ahLst/>
            <a:cxnLst/>
            <a:rect l="l" t="t" r="r" b="b"/>
            <a:pathLst>
              <a:path w="2444750" h="518795">
                <a:moveTo>
                  <a:pt x="67183" y="444118"/>
                </a:moveTo>
                <a:lnTo>
                  <a:pt x="0" y="496442"/>
                </a:lnTo>
                <a:lnTo>
                  <a:pt x="82169" y="518794"/>
                </a:lnTo>
                <a:lnTo>
                  <a:pt x="76409" y="490092"/>
                </a:lnTo>
                <a:lnTo>
                  <a:pt x="63500" y="490092"/>
                </a:lnTo>
                <a:lnTo>
                  <a:pt x="60960" y="477646"/>
                </a:lnTo>
                <a:lnTo>
                  <a:pt x="73410" y="475149"/>
                </a:lnTo>
                <a:lnTo>
                  <a:pt x="67183" y="444118"/>
                </a:lnTo>
                <a:close/>
              </a:path>
              <a:path w="2444750" h="518795">
                <a:moveTo>
                  <a:pt x="73410" y="475149"/>
                </a:moveTo>
                <a:lnTo>
                  <a:pt x="60960" y="477646"/>
                </a:lnTo>
                <a:lnTo>
                  <a:pt x="63500" y="490092"/>
                </a:lnTo>
                <a:lnTo>
                  <a:pt x="75909" y="487603"/>
                </a:lnTo>
                <a:lnTo>
                  <a:pt x="73410" y="475149"/>
                </a:lnTo>
                <a:close/>
              </a:path>
              <a:path w="2444750" h="518795">
                <a:moveTo>
                  <a:pt x="75909" y="487603"/>
                </a:moveTo>
                <a:lnTo>
                  <a:pt x="63500" y="490092"/>
                </a:lnTo>
                <a:lnTo>
                  <a:pt x="76409" y="490092"/>
                </a:lnTo>
                <a:lnTo>
                  <a:pt x="75909" y="487603"/>
                </a:lnTo>
                <a:close/>
              </a:path>
              <a:path w="2444750" h="518795">
                <a:moveTo>
                  <a:pt x="2441956" y="0"/>
                </a:moveTo>
                <a:lnTo>
                  <a:pt x="73410" y="475149"/>
                </a:lnTo>
                <a:lnTo>
                  <a:pt x="75909" y="487603"/>
                </a:lnTo>
                <a:lnTo>
                  <a:pt x="2444496" y="12445"/>
                </a:lnTo>
                <a:lnTo>
                  <a:pt x="244195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220384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462271"/>
            <a:ext cx="1237615" cy="407034"/>
            <a:chOff x="7930895" y="4462271"/>
            <a:chExt cx="1237615" cy="407034"/>
          </a:xfrm>
        </p:grpSpPr>
        <p:sp>
          <p:nvSpPr>
            <p:cNvPr id="11" name="object 11"/>
            <p:cNvSpPr/>
            <p:nvPr/>
          </p:nvSpPr>
          <p:spPr>
            <a:xfrm>
              <a:off x="7936991" y="4468367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8"/>
                  </a:lnTo>
                  <a:lnTo>
                    <a:pt x="0" y="98678"/>
                  </a:lnTo>
                  <a:lnTo>
                    <a:pt x="0" y="296036"/>
                  </a:lnTo>
                  <a:lnTo>
                    <a:pt x="1027937" y="296036"/>
                  </a:lnTo>
                  <a:lnTo>
                    <a:pt x="1027937" y="394715"/>
                  </a:lnTo>
                  <a:lnTo>
                    <a:pt x="1225296" y="197357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468367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8"/>
                  </a:moveTo>
                  <a:lnTo>
                    <a:pt x="1027937" y="98678"/>
                  </a:lnTo>
                  <a:lnTo>
                    <a:pt x="1027937" y="0"/>
                  </a:lnTo>
                  <a:lnTo>
                    <a:pt x="1225296" y="197357"/>
                  </a:lnTo>
                  <a:lnTo>
                    <a:pt x="1027937" y="394715"/>
                  </a:lnTo>
                  <a:lnTo>
                    <a:pt x="1027937" y="296036"/>
                  </a:lnTo>
                  <a:lnTo>
                    <a:pt x="0" y="296036"/>
                  </a:lnTo>
                  <a:lnTo>
                    <a:pt x="0" y="98678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354865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462271"/>
            <a:ext cx="1237615" cy="407034"/>
            <a:chOff x="7930895" y="4462271"/>
            <a:chExt cx="1237615" cy="407034"/>
          </a:xfrm>
        </p:grpSpPr>
        <p:sp>
          <p:nvSpPr>
            <p:cNvPr id="11" name="object 11"/>
            <p:cNvSpPr/>
            <p:nvPr/>
          </p:nvSpPr>
          <p:spPr>
            <a:xfrm>
              <a:off x="7936991" y="4468367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8"/>
                  </a:lnTo>
                  <a:lnTo>
                    <a:pt x="0" y="98678"/>
                  </a:lnTo>
                  <a:lnTo>
                    <a:pt x="0" y="296036"/>
                  </a:lnTo>
                  <a:lnTo>
                    <a:pt x="1027937" y="296036"/>
                  </a:lnTo>
                  <a:lnTo>
                    <a:pt x="1027937" y="394715"/>
                  </a:lnTo>
                  <a:lnTo>
                    <a:pt x="1225296" y="197357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468367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8"/>
                  </a:moveTo>
                  <a:lnTo>
                    <a:pt x="1027937" y="98678"/>
                  </a:lnTo>
                  <a:lnTo>
                    <a:pt x="1027937" y="0"/>
                  </a:lnTo>
                  <a:lnTo>
                    <a:pt x="1225296" y="197357"/>
                  </a:lnTo>
                  <a:lnTo>
                    <a:pt x="1027937" y="394715"/>
                  </a:lnTo>
                  <a:lnTo>
                    <a:pt x="1027937" y="296036"/>
                  </a:lnTo>
                  <a:lnTo>
                    <a:pt x="0" y="296036"/>
                  </a:lnTo>
                  <a:lnTo>
                    <a:pt x="0" y="98678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8141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 </a:t>
            </a:r>
            <a:r>
              <a:rPr sz="1800" spc="-5" dirty="0">
                <a:latin typeface="Calibri"/>
                <a:cs typeface="Calibri"/>
              </a:rPr>
              <a:t>since it is  not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page  </a:t>
            </a:r>
            <a:r>
              <a:rPr sz="1800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225518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462271"/>
            <a:ext cx="1237615" cy="407034"/>
            <a:chOff x="7930895" y="4462271"/>
            <a:chExt cx="1237615" cy="407034"/>
          </a:xfrm>
        </p:grpSpPr>
        <p:sp>
          <p:nvSpPr>
            <p:cNvPr id="11" name="object 11"/>
            <p:cNvSpPr/>
            <p:nvPr/>
          </p:nvSpPr>
          <p:spPr>
            <a:xfrm>
              <a:off x="7936991" y="4468367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8"/>
                  </a:lnTo>
                  <a:lnTo>
                    <a:pt x="0" y="98678"/>
                  </a:lnTo>
                  <a:lnTo>
                    <a:pt x="0" y="296036"/>
                  </a:lnTo>
                  <a:lnTo>
                    <a:pt x="1027937" y="296036"/>
                  </a:lnTo>
                  <a:lnTo>
                    <a:pt x="1027937" y="394715"/>
                  </a:lnTo>
                  <a:lnTo>
                    <a:pt x="1225296" y="197357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468367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8"/>
                  </a:moveTo>
                  <a:lnTo>
                    <a:pt x="1027937" y="98678"/>
                  </a:lnTo>
                  <a:lnTo>
                    <a:pt x="1027937" y="0"/>
                  </a:lnTo>
                  <a:lnTo>
                    <a:pt x="1225296" y="197357"/>
                  </a:lnTo>
                  <a:lnTo>
                    <a:pt x="1027937" y="394715"/>
                  </a:lnTo>
                  <a:lnTo>
                    <a:pt x="1027937" y="296036"/>
                  </a:lnTo>
                  <a:lnTo>
                    <a:pt x="0" y="296036"/>
                  </a:lnTo>
                  <a:lnTo>
                    <a:pt x="0" y="98678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8141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 </a:t>
            </a:r>
            <a:r>
              <a:rPr sz="1800" spc="-5" dirty="0">
                <a:latin typeface="Calibri"/>
                <a:cs typeface="Calibri"/>
              </a:rPr>
              <a:t>since it is  not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page  </a:t>
            </a:r>
            <a:r>
              <a:rPr sz="1800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408282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771644"/>
            <a:ext cx="1237615" cy="408940"/>
            <a:chOff x="7930895" y="4771644"/>
            <a:chExt cx="1237615" cy="408940"/>
          </a:xfrm>
        </p:grpSpPr>
        <p:sp>
          <p:nvSpPr>
            <p:cNvPr id="11" name="object 11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60"/>
                  </a:lnTo>
                  <a:lnTo>
                    <a:pt x="0" y="99060"/>
                  </a:lnTo>
                  <a:lnTo>
                    <a:pt x="0" y="297180"/>
                  </a:lnTo>
                  <a:lnTo>
                    <a:pt x="1027176" y="297180"/>
                  </a:lnTo>
                  <a:lnTo>
                    <a:pt x="1027176" y="396240"/>
                  </a:lnTo>
                  <a:lnTo>
                    <a:pt x="1225296" y="198120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60"/>
                  </a:moveTo>
                  <a:lnTo>
                    <a:pt x="1027176" y="99060"/>
                  </a:lnTo>
                  <a:lnTo>
                    <a:pt x="1027176" y="0"/>
                  </a:lnTo>
                  <a:lnTo>
                    <a:pt x="1225296" y="198120"/>
                  </a:lnTo>
                  <a:lnTo>
                    <a:pt x="1027176" y="396240"/>
                  </a:lnTo>
                  <a:lnTo>
                    <a:pt x="1027176" y="297180"/>
                  </a:lnTo>
                  <a:lnTo>
                    <a:pt x="0" y="297180"/>
                  </a:lnTo>
                  <a:lnTo>
                    <a:pt x="0" y="9906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378730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771644"/>
            <a:ext cx="1237615" cy="408940"/>
            <a:chOff x="7930895" y="4771644"/>
            <a:chExt cx="1237615" cy="408940"/>
          </a:xfrm>
        </p:grpSpPr>
        <p:sp>
          <p:nvSpPr>
            <p:cNvPr id="11" name="object 11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60"/>
                  </a:lnTo>
                  <a:lnTo>
                    <a:pt x="0" y="99060"/>
                  </a:lnTo>
                  <a:lnTo>
                    <a:pt x="0" y="297180"/>
                  </a:lnTo>
                  <a:lnTo>
                    <a:pt x="1027176" y="297180"/>
                  </a:lnTo>
                  <a:lnTo>
                    <a:pt x="1027176" y="396240"/>
                  </a:lnTo>
                  <a:lnTo>
                    <a:pt x="1225296" y="198120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60"/>
                  </a:moveTo>
                  <a:lnTo>
                    <a:pt x="1027176" y="99060"/>
                  </a:lnTo>
                  <a:lnTo>
                    <a:pt x="1027176" y="0"/>
                  </a:lnTo>
                  <a:lnTo>
                    <a:pt x="1225296" y="198120"/>
                  </a:lnTo>
                  <a:lnTo>
                    <a:pt x="1027176" y="396240"/>
                  </a:lnTo>
                  <a:lnTo>
                    <a:pt x="1027176" y="297180"/>
                  </a:lnTo>
                  <a:lnTo>
                    <a:pt x="0" y="297180"/>
                  </a:lnTo>
                  <a:lnTo>
                    <a:pt x="0" y="9906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339383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1750">
                        <a:lnSpc>
                          <a:spcPts val="205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5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771644"/>
            <a:ext cx="1237615" cy="408940"/>
            <a:chOff x="7930895" y="4771644"/>
            <a:chExt cx="1237615" cy="408940"/>
          </a:xfrm>
        </p:grpSpPr>
        <p:sp>
          <p:nvSpPr>
            <p:cNvPr id="11" name="object 11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60"/>
                  </a:lnTo>
                  <a:lnTo>
                    <a:pt x="0" y="99060"/>
                  </a:lnTo>
                  <a:lnTo>
                    <a:pt x="0" y="297180"/>
                  </a:lnTo>
                  <a:lnTo>
                    <a:pt x="1027176" y="297180"/>
                  </a:lnTo>
                  <a:lnTo>
                    <a:pt x="1027176" y="396240"/>
                  </a:lnTo>
                  <a:lnTo>
                    <a:pt x="1225296" y="198120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60"/>
                  </a:moveTo>
                  <a:lnTo>
                    <a:pt x="1027176" y="99060"/>
                  </a:lnTo>
                  <a:lnTo>
                    <a:pt x="1027176" y="0"/>
                  </a:lnTo>
                  <a:lnTo>
                    <a:pt x="1225296" y="198120"/>
                  </a:lnTo>
                  <a:lnTo>
                    <a:pt x="1027176" y="396240"/>
                  </a:lnTo>
                  <a:lnTo>
                    <a:pt x="1027176" y="297180"/>
                  </a:lnTo>
                  <a:lnTo>
                    <a:pt x="0" y="297180"/>
                  </a:lnTo>
                  <a:lnTo>
                    <a:pt x="0" y="9906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6955" y="3840226"/>
            <a:ext cx="1621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162868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1750">
                        <a:lnSpc>
                          <a:spcPts val="205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5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771644"/>
            <a:ext cx="1237615" cy="408940"/>
            <a:chOff x="7930895" y="4771644"/>
            <a:chExt cx="1237615" cy="408940"/>
          </a:xfrm>
        </p:grpSpPr>
        <p:sp>
          <p:nvSpPr>
            <p:cNvPr id="11" name="object 11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60"/>
                  </a:lnTo>
                  <a:lnTo>
                    <a:pt x="0" y="99060"/>
                  </a:lnTo>
                  <a:lnTo>
                    <a:pt x="0" y="297180"/>
                  </a:lnTo>
                  <a:lnTo>
                    <a:pt x="1027176" y="297180"/>
                  </a:lnTo>
                  <a:lnTo>
                    <a:pt x="1027176" y="396240"/>
                  </a:lnTo>
                  <a:lnTo>
                    <a:pt x="1225296" y="198120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60"/>
                  </a:moveTo>
                  <a:lnTo>
                    <a:pt x="1027176" y="99060"/>
                  </a:lnTo>
                  <a:lnTo>
                    <a:pt x="1027176" y="0"/>
                  </a:lnTo>
                  <a:lnTo>
                    <a:pt x="1225296" y="198120"/>
                  </a:lnTo>
                  <a:lnTo>
                    <a:pt x="1027176" y="396240"/>
                  </a:lnTo>
                  <a:lnTo>
                    <a:pt x="1027176" y="297180"/>
                  </a:lnTo>
                  <a:lnTo>
                    <a:pt x="0" y="297180"/>
                  </a:lnTo>
                  <a:lnTo>
                    <a:pt x="0" y="9906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6955" y="3840226"/>
            <a:ext cx="1621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93942" y="3507382"/>
            <a:ext cx="747703" cy="643104"/>
          </a:xfrm>
          <a:custGeom>
            <a:avLst/>
            <a:gdLst/>
            <a:ahLst/>
            <a:cxnLst/>
            <a:rect l="l" t="t" r="r" b="b"/>
            <a:pathLst>
              <a:path w="1114425" h="815975">
                <a:moveTo>
                  <a:pt x="65267" y="39761"/>
                </a:moveTo>
                <a:lnTo>
                  <a:pt x="57778" y="50050"/>
                </a:lnTo>
                <a:lnTo>
                  <a:pt x="1106804" y="815848"/>
                </a:lnTo>
                <a:lnTo>
                  <a:pt x="1114170" y="805561"/>
                </a:lnTo>
                <a:lnTo>
                  <a:pt x="65267" y="39761"/>
                </a:lnTo>
                <a:close/>
              </a:path>
              <a:path w="1114425" h="815975">
                <a:moveTo>
                  <a:pt x="0" y="0"/>
                </a:moveTo>
                <a:lnTo>
                  <a:pt x="39115" y="75691"/>
                </a:lnTo>
                <a:lnTo>
                  <a:pt x="57778" y="50050"/>
                </a:lnTo>
                <a:lnTo>
                  <a:pt x="47497" y="42545"/>
                </a:lnTo>
                <a:lnTo>
                  <a:pt x="54990" y="32258"/>
                </a:lnTo>
                <a:lnTo>
                  <a:pt x="70728" y="32258"/>
                </a:lnTo>
                <a:lnTo>
                  <a:pt x="83946" y="14097"/>
                </a:lnTo>
                <a:lnTo>
                  <a:pt x="0" y="0"/>
                </a:lnTo>
                <a:close/>
              </a:path>
              <a:path w="1114425" h="815975">
                <a:moveTo>
                  <a:pt x="54990" y="32258"/>
                </a:moveTo>
                <a:lnTo>
                  <a:pt x="47497" y="42545"/>
                </a:lnTo>
                <a:lnTo>
                  <a:pt x="57778" y="50050"/>
                </a:lnTo>
                <a:lnTo>
                  <a:pt x="65267" y="39761"/>
                </a:lnTo>
                <a:lnTo>
                  <a:pt x="54990" y="32258"/>
                </a:lnTo>
                <a:close/>
              </a:path>
              <a:path w="1114425" h="815975">
                <a:moveTo>
                  <a:pt x="70728" y="32258"/>
                </a:moveTo>
                <a:lnTo>
                  <a:pt x="54990" y="32258"/>
                </a:lnTo>
                <a:lnTo>
                  <a:pt x="65267" y="39761"/>
                </a:lnTo>
                <a:lnTo>
                  <a:pt x="70728" y="3225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65F71-F0B9-43CD-886A-1564A86B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and Limit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EA96-119C-4026-A9F2-8D00D68F4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Special CPU registers: base &amp; limit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Access to the registers limited to system mode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Registers contain:</a:t>
            </a:r>
          </a:p>
          <a:p>
            <a:pPr lvl="1"/>
            <a:r>
              <a:rPr lang="en-US" dirty="0"/>
              <a:t>Base: start of the process’s memory partition</a:t>
            </a:r>
          </a:p>
          <a:p>
            <a:pPr lvl="1"/>
            <a:r>
              <a:rPr lang="en-US" dirty="0"/>
              <a:t>Limit: length of the process’s memory partition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Address generation</a:t>
            </a:r>
          </a:p>
          <a:p>
            <a:pPr lvl="1"/>
            <a:r>
              <a:rPr lang="en-US" dirty="0"/>
              <a:t>Physical address: location in actual memory </a:t>
            </a:r>
          </a:p>
          <a:p>
            <a:pPr lvl="1"/>
            <a:r>
              <a:rPr lang="en-US" dirty="0"/>
              <a:t>Logical address: location from the process’s point of view </a:t>
            </a:r>
          </a:p>
          <a:p>
            <a:pPr lvl="1"/>
            <a:r>
              <a:rPr lang="en-US" dirty="0"/>
              <a:t>Physical address = base + logical address</a:t>
            </a:r>
          </a:p>
          <a:p>
            <a:pPr lvl="1"/>
            <a:r>
              <a:rPr lang="en-US" dirty="0"/>
              <a:t>Logical address larger than limit =&gt; error</a:t>
            </a:r>
          </a:p>
        </p:txBody>
      </p:sp>
    </p:spTree>
    <p:extLst>
      <p:ext uri="{BB962C8B-B14F-4D97-AF65-F5344CB8AC3E}">
        <p14:creationId xmlns:p14="http://schemas.microsoft.com/office/powerpoint/2010/main" val="414176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244768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1750">
                        <a:lnSpc>
                          <a:spcPts val="205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5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771644"/>
            <a:ext cx="1237615" cy="408940"/>
            <a:chOff x="7930895" y="4771644"/>
            <a:chExt cx="1237615" cy="408940"/>
          </a:xfrm>
        </p:grpSpPr>
        <p:sp>
          <p:nvSpPr>
            <p:cNvPr id="11" name="object 11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60"/>
                  </a:lnTo>
                  <a:lnTo>
                    <a:pt x="0" y="99060"/>
                  </a:lnTo>
                  <a:lnTo>
                    <a:pt x="0" y="297180"/>
                  </a:lnTo>
                  <a:lnTo>
                    <a:pt x="1027176" y="297180"/>
                  </a:lnTo>
                  <a:lnTo>
                    <a:pt x="1027176" y="396240"/>
                  </a:lnTo>
                  <a:lnTo>
                    <a:pt x="1225296" y="198120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60"/>
                  </a:moveTo>
                  <a:lnTo>
                    <a:pt x="1027176" y="99060"/>
                  </a:lnTo>
                  <a:lnTo>
                    <a:pt x="1027176" y="0"/>
                  </a:lnTo>
                  <a:lnTo>
                    <a:pt x="1225296" y="198120"/>
                  </a:lnTo>
                  <a:lnTo>
                    <a:pt x="1027176" y="396240"/>
                  </a:lnTo>
                  <a:lnTo>
                    <a:pt x="1027176" y="297180"/>
                  </a:lnTo>
                  <a:lnTo>
                    <a:pt x="0" y="297180"/>
                  </a:lnTo>
                  <a:lnTo>
                    <a:pt x="0" y="9906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6955" y="3840226"/>
            <a:ext cx="1621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76727" y="4138929"/>
            <a:ext cx="2761615" cy="188595"/>
          </a:xfrm>
          <a:custGeom>
            <a:avLst/>
            <a:gdLst/>
            <a:ahLst/>
            <a:cxnLst/>
            <a:rect l="l" t="t" r="r" b="b"/>
            <a:pathLst>
              <a:path w="2761615" h="188595">
                <a:moveTo>
                  <a:pt x="74041" y="112522"/>
                </a:moveTo>
                <a:lnTo>
                  <a:pt x="0" y="154686"/>
                </a:lnTo>
                <a:lnTo>
                  <a:pt x="78105" y="188595"/>
                </a:lnTo>
                <a:lnTo>
                  <a:pt x="76449" y="157607"/>
                </a:lnTo>
                <a:lnTo>
                  <a:pt x="63754" y="157607"/>
                </a:lnTo>
                <a:lnTo>
                  <a:pt x="62992" y="144907"/>
                </a:lnTo>
                <a:lnTo>
                  <a:pt x="75734" y="144222"/>
                </a:lnTo>
                <a:lnTo>
                  <a:pt x="74041" y="112522"/>
                </a:lnTo>
                <a:close/>
              </a:path>
              <a:path w="2761615" h="188595">
                <a:moveTo>
                  <a:pt x="75734" y="144222"/>
                </a:moveTo>
                <a:lnTo>
                  <a:pt x="62992" y="144907"/>
                </a:lnTo>
                <a:lnTo>
                  <a:pt x="63754" y="157607"/>
                </a:lnTo>
                <a:lnTo>
                  <a:pt x="76413" y="156926"/>
                </a:lnTo>
                <a:lnTo>
                  <a:pt x="75734" y="144222"/>
                </a:lnTo>
                <a:close/>
              </a:path>
              <a:path w="2761615" h="188595">
                <a:moveTo>
                  <a:pt x="76413" y="156926"/>
                </a:moveTo>
                <a:lnTo>
                  <a:pt x="63754" y="157607"/>
                </a:lnTo>
                <a:lnTo>
                  <a:pt x="76449" y="157607"/>
                </a:lnTo>
                <a:lnTo>
                  <a:pt x="76413" y="156926"/>
                </a:lnTo>
                <a:close/>
              </a:path>
              <a:path w="2761615" h="188595">
                <a:moveTo>
                  <a:pt x="2760472" y="0"/>
                </a:moveTo>
                <a:lnTo>
                  <a:pt x="75734" y="144222"/>
                </a:lnTo>
                <a:lnTo>
                  <a:pt x="76413" y="156926"/>
                </a:lnTo>
                <a:lnTo>
                  <a:pt x="2761234" y="12700"/>
                </a:lnTo>
                <a:lnTo>
                  <a:pt x="27604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408282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1750">
                        <a:lnSpc>
                          <a:spcPts val="205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5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771644"/>
            <a:ext cx="1237615" cy="408940"/>
            <a:chOff x="7930895" y="4771644"/>
            <a:chExt cx="1237615" cy="408940"/>
          </a:xfrm>
        </p:grpSpPr>
        <p:sp>
          <p:nvSpPr>
            <p:cNvPr id="11" name="object 11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60"/>
                  </a:lnTo>
                  <a:lnTo>
                    <a:pt x="0" y="99060"/>
                  </a:lnTo>
                  <a:lnTo>
                    <a:pt x="0" y="297180"/>
                  </a:lnTo>
                  <a:lnTo>
                    <a:pt x="1027176" y="297180"/>
                  </a:lnTo>
                  <a:lnTo>
                    <a:pt x="1027176" y="396240"/>
                  </a:lnTo>
                  <a:lnTo>
                    <a:pt x="1225296" y="198120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60"/>
                  </a:moveTo>
                  <a:lnTo>
                    <a:pt x="1027176" y="99060"/>
                  </a:lnTo>
                  <a:lnTo>
                    <a:pt x="1027176" y="0"/>
                  </a:lnTo>
                  <a:lnTo>
                    <a:pt x="1225296" y="198120"/>
                  </a:lnTo>
                  <a:lnTo>
                    <a:pt x="1027176" y="396240"/>
                  </a:lnTo>
                  <a:lnTo>
                    <a:pt x="1027176" y="297180"/>
                  </a:lnTo>
                  <a:lnTo>
                    <a:pt x="0" y="297180"/>
                  </a:lnTo>
                  <a:lnTo>
                    <a:pt x="0" y="9906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6955" y="3840226"/>
            <a:ext cx="16217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Entry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0: R bit is</a:t>
            </a:r>
            <a:r>
              <a:rPr sz="1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76727" y="4138929"/>
            <a:ext cx="2761615" cy="188595"/>
          </a:xfrm>
          <a:custGeom>
            <a:avLst/>
            <a:gdLst/>
            <a:ahLst/>
            <a:cxnLst/>
            <a:rect l="l" t="t" r="r" b="b"/>
            <a:pathLst>
              <a:path w="2761615" h="188595">
                <a:moveTo>
                  <a:pt x="74041" y="112522"/>
                </a:moveTo>
                <a:lnTo>
                  <a:pt x="0" y="154686"/>
                </a:lnTo>
                <a:lnTo>
                  <a:pt x="78105" y="188595"/>
                </a:lnTo>
                <a:lnTo>
                  <a:pt x="76449" y="157607"/>
                </a:lnTo>
                <a:lnTo>
                  <a:pt x="63754" y="157607"/>
                </a:lnTo>
                <a:lnTo>
                  <a:pt x="62992" y="144907"/>
                </a:lnTo>
                <a:lnTo>
                  <a:pt x="75734" y="144222"/>
                </a:lnTo>
                <a:lnTo>
                  <a:pt x="74041" y="112522"/>
                </a:lnTo>
                <a:close/>
              </a:path>
              <a:path w="2761615" h="188595">
                <a:moveTo>
                  <a:pt x="75734" y="144222"/>
                </a:moveTo>
                <a:lnTo>
                  <a:pt x="62992" y="144907"/>
                </a:lnTo>
                <a:lnTo>
                  <a:pt x="63754" y="157607"/>
                </a:lnTo>
                <a:lnTo>
                  <a:pt x="76413" y="156926"/>
                </a:lnTo>
                <a:lnTo>
                  <a:pt x="75734" y="144222"/>
                </a:lnTo>
                <a:close/>
              </a:path>
              <a:path w="2761615" h="188595">
                <a:moveTo>
                  <a:pt x="76413" y="156926"/>
                </a:moveTo>
                <a:lnTo>
                  <a:pt x="63754" y="157607"/>
                </a:lnTo>
                <a:lnTo>
                  <a:pt x="76449" y="157607"/>
                </a:lnTo>
                <a:lnTo>
                  <a:pt x="76413" y="156926"/>
                </a:lnTo>
                <a:close/>
              </a:path>
              <a:path w="2761615" h="188595">
                <a:moveTo>
                  <a:pt x="2760472" y="0"/>
                </a:moveTo>
                <a:lnTo>
                  <a:pt x="75734" y="144222"/>
                </a:lnTo>
                <a:lnTo>
                  <a:pt x="76413" y="156926"/>
                </a:lnTo>
                <a:lnTo>
                  <a:pt x="2761234" y="12700"/>
                </a:lnTo>
                <a:lnTo>
                  <a:pt x="27604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363332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lang="en-US" sz="2000" spc="-10" dirty="0">
                <a:latin typeface="Calibri"/>
                <a:cs typeface="Calibri"/>
              </a:rPr>
              <a:t>Let's suppose </a:t>
            </a:r>
            <a:r>
              <a:rPr lang="en-US" sz="2000" spc="-20" dirty="0">
                <a:latin typeface="Calibri"/>
                <a:cs typeface="Calibri"/>
              </a:rPr>
              <a:t>you </a:t>
            </a:r>
            <a:r>
              <a:rPr lang="en-US" sz="2000" spc="-25" dirty="0">
                <a:latin typeface="Calibri"/>
                <a:cs typeface="Calibri"/>
              </a:rPr>
              <a:t>have </a:t>
            </a:r>
            <a:r>
              <a:rPr lang="en-US" sz="2000" spc="-5" dirty="0">
                <a:latin typeface="Calibri"/>
                <a:cs typeface="Calibri"/>
              </a:rPr>
              <a:t>12KB of </a:t>
            </a:r>
            <a:r>
              <a:rPr lang="en-US" sz="2000" spc="-20" dirty="0">
                <a:latin typeface="Calibri"/>
                <a:cs typeface="Calibri"/>
              </a:rPr>
              <a:t>physical</a:t>
            </a:r>
            <a:r>
              <a:rPr lang="en-US" sz="2000" spc="150" dirty="0">
                <a:latin typeface="Calibri"/>
                <a:cs typeface="Calibri"/>
              </a:rPr>
              <a:t> </a:t>
            </a:r>
            <a:r>
              <a:rPr lang="en-US" sz="2000" spc="-5" dirty="0">
                <a:latin typeface="Calibri"/>
                <a:cs typeface="Calibri"/>
              </a:rPr>
              <a:t>memory</a:t>
            </a:r>
            <a:endParaRPr lang="en-US"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lang="en-US" sz="2000" spc="-20" dirty="0">
                <a:latin typeface="Calibri"/>
                <a:cs typeface="Calibri"/>
              </a:rPr>
              <a:t>Page </a:t>
            </a:r>
            <a:r>
              <a:rPr lang="en-US" sz="2000" spc="-5" dirty="0">
                <a:latin typeface="Calibri"/>
                <a:cs typeface="Calibri"/>
              </a:rPr>
              <a:t>has</a:t>
            </a:r>
            <a:r>
              <a:rPr lang="en-US"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lang="en-US" sz="2000" dirty="0">
                <a:latin typeface="Calibri"/>
                <a:cs typeface="Calibri"/>
              </a:rPr>
              <a:t>Assume </a:t>
            </a:r>
            <a:r>
              <a:rPr lang="en-US" sz="2000" spc="-10" dirty="0">
                <a:latin typeface="Calibri"/>
                <a:cs typeface="Calibri"/>
              </a:rPr>
              <a:t>Second </a:t>
            </a:r>
            <a:r>
              <a:rPr lang="en-US" sz="2000" spc="-5" dirty="0">
                <a:latin typeface="Calibri"/>
                <a:cs typeface="Calibri"/>
              </a:rPr>
              <a:t>Chance</a:t>
            </a:r>
            <a:r>
              <a:rPr lang="en-US" sz="2000" spc="-30" dirty="0">
                <a:latin typeface="Calibri"/>
                <a:cs typeface="Calibri"/>
              </a:rPr>
              <a:t> </a:t>
            </a:r>
            <a:r>
              <a:rPr lang="en-US" sz="2000" spc="-5" dirty="0">
                <a:latin typeface="Calibri"/>
                <a:cs typeface="Calibri"/>
              </a:rPr>
              <a:t>Algorithm</a:t>
            </a:r>
            <a:endParaRPr lang="en-US"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lang="en-US" sz="2000" spc="-15" dirty="0">
                <a:latin typeface="Calibri"/>
                <a:cs typeface="Calibri"/>
              </a:rPr>
              <a:t>Referenced </a:t>
            </a:r>
            <a:r>
              <a:rPr lang="en-US" sz="2000" spc="-5" dirty="0">
                <a:latin typeface="Calibri"/>
                <a:cs typeface="Calibri"/>
              </a:rPr>
              <a:t>bit </a:t>
            </a:r>
            <a:r>
              <a:rPr lang="en-US" sz="2000" dirty="0">
                <a:latin typeface="Calibri"/>
                <a:cs typeface="Calibri"/>
              </a:rPr>
              <a:t>(R</a:t>
            </a:r>
            <a:r>
              <a:rPr lang="en-US" sz="2000" spc="-25" dirty="0">
                <a:latin typeface="Calibri"/>
                <a:cs typeface="Calibri"/>
              </a:rPr>
              <a:t> </a:t>
            </a:r>
            <a:r>
              <a:rPr lang="en-US" sz="2000" spc="-5" dirty="0">
                <a:latin typeface="Calibri"/>
                <a:cs typeface="Calibri"/>
              </a:rPr>
              <a:t>bit)</a:t>
            </a:r>
            <a:endParaRPr lang="en-US"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1750">
                        <a:lnSpc>
                          <a:spcPts val="205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5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771644"/>
            <a:ext cx="1237615" cy="408940"/>
            <a:chOff x="7930895" y="4771644"/>
            <a:chExt cx="1237615" cy="408940"/>
          </a:xfrm>
        </p:grpSpPr>
        <p:sp>
          <p:nvSpPr>
            <p:cNvPr id="11" name="object 11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60"/>
                  </a:lnTo>
                  <a:lnTo>
                    <a:pt x="0" y="99060"/>
                  </a:lnTo>
                  <a:lnTo>
                    <a:pt x="0" y="297180"/>
                  </a:lnTo>
                  <a:lnTo>
                    <a:pt x="1027176" y="297180"/>
                  </a:lnTo>
                  <a:lnTo>
                    <a:pt x="1027176" y="396240"/>
                  </a:lnTo>
                  <a:lnTo>
                    <a:pt x="1225296" y="198120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60"/>
                  </a:moveTo>
                  <a:lnTo>
                    <a:pt x="1027176" y="99060"/>
                  </a:lnTo>
                  <a:lnTo>
                    <a:pt x="1027176" y="0"/>
                  </a:lnTo>
                  <a:lnTo>
                    <a:pt x="1225296" y="198120"/>
                  </a:lnTo>
                  <a:lnTo>
                    <a:pt x="1027176" y="396240"/>
                  </a:lnTo>
                  <a:lnTo>
                    <a:pt x="1027176" y="297180"/>
                  </a:lnTo>
                  <a:lnTo>
                    <a:pt x="0" y="297180"/>
                  </a:lnTo>
                  <a:lnTo>
                    <a:pt x="0" y="9906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6955" y="3840226"/>
            <a:ext cx="187578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8445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Entry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0: R bit is 1  Set it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0 and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go</a:t>
            </a:r>
            <a:r>
              <a:rPr sz="18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to 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next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entry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76727" y="4138929"/>
            <a:ext cx="2761615" cy="188595"/>
          </a:xfrm>
          <a:custGeom>
            <a:avLst/>
            <a:gdLst/>
            <a:ahLst/>
            <a:cxnLst/>
            <a:rect l="l" t="t" r="r" b="b"/>
            <a:pathLst>
              <a:path w="2761615" h="188595">
                <a:moveTo>
                  <a:pt x="74041" y="112522"/>
                </a:moveTo>
                <a:lnTo>
                  <a:pt x="0" y="154686"/>
                </a:lnTo>
                <a:lnTo>
                  <a:pt x="78105" y="188595"/>
                </a:lnTo>
                <a:lnTo>
                  <a:pt x="76449" y="157607"/>
                </a:lnTo>
                <a:lnTo>
                  <a:pt x="63754" y="157607"/>
                </a:lnTo>
                <a:lnTo>
                  <a:pt x="62992" y="144907"/>
                </a:lnTo>
                <a:lnTo>
                  <a:pt x="75734" y="144222"/>
                </a:lnTo>
                <a:lnTo>
                  <a:pt x="74041" y="112522"/>
                </a:lnTo>
                <a:close/>
              </a:path>
              <a:path w="2761615" h="188595">
                <a:moveTo>
                  <a:pt x="75734" y="144222"/>
                </a:moveTo>
                <a:lnTo>
                  <a:pt x="62992" y="144907"/>
                </a:lnTo>
                <a:lnTo>
                  <a:pt x="63754" y="157607"/>
                </a:lnTo>
                <a:lnTo>
                  <a:pt x="76413" y="156926"/>
                </a:lnTo>
                <a:lnTo>
                  <a:pt x="75734" y="144222"/>
                </a:lnTo>
                <a:close/>
              </a:path>
              <a:path w="2761615" h="188595">
                <a:moveTo>
                  <a:pt x="76413" y="156926"/>
                </a:moveTo>
                <a:lnTo>
                  <a:pt x="63754" y="157607"/>
                </a:lnTo>
                <a:lnTo>
                  <a:pt x="76449" y="157607"/>
                </a:lnTo>
                <a:lnTo>
                  <a:pt x="76413" y="156926"/>
                </a:lnTo>
                <a:close/>
              </a:path>
              <a:path w="2761615" h="188595">
                <a:moveTo>
                  <a:pt x="2760472" y="0"/>
                </a:moveTo>
                <a:lnTo>
                  <a:pt x="75734" y="144222"/>
                </a:lnTo>
                <a:lnTo>
                  <a:pt x="76413" y="156926"/>
                </a:lnTo>
                <a:lnTo>
                  <a:pt x="2761234" y="12700"/>
                </a:lnTo>
                <a:lnTo>
                  <a:pt x="27604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339383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1750">
                        <a:lnSpc>
                          <a:spcPts val="205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5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771644"/>
            <a:ext cx="1237615" cy="408940"/>
            <a:chOff x="7930895" y="4771644"/>
            <a:chExt cx="1237615" cy="408940"/>
          </a:xfrm>
        </p:grpSpPr>
        <p:sp>
          <p:nvSpPr>
            <p:cNvPr id="11" name="object 11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60"/>
                  </a:lnTo>
                  <a:lnTo>
                    <a:pt x="0" y="99060"/>
                  </a:lnTo>
                  <a:lnTo>
                    <a:pt x="0" y="297180"/>
                  </a:lnTo>
                  <a:lnTo>
                    <a:pt x="1027176" y="297180"/>
                  </a:lnTo>
                  <a:lnTo>
                    <a:pt x="1027176" y="396240"/>
                  </a:lnTo>
                  <a:lnTo>
                    <a:pt x="1225296" y="198120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60"/>
                  </a:moveTo>
                  <a:lnTo>
                    <a:pt x="1027176" y="99060"/>
                  </a:lnTo>
                  <a:lnTo>
                    <a:pt x="1027176" y="0"/>
                  </a:lnTo>
                  <a:lnTo>
                    <a:pt x="1225296" y="198120"/>
                  </a:lnTo>
                  <a:lnTo>
                    <a:pt x="1027176" y="396240"/>
                  </a:lnTo>
                  <a:lnTo>
                    <a:pt x="1027176" y="297180"/>
                  </a:lnTo>
                  <a:lnTo>
                    <a:pt x="0" y="297180"/>
                  </a:lnTo>
                  <a:lnTo>
                    <a:pt x="0" y="9906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6955" y="3840226"/>
            <a:ext cx="16217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Entry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1: R bit is</a:t>
            </a:r>
            <a:r>
              <a:rPr sz="1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76727" y="4139057"/>
            <a:ext cx="2762250" cy="659765"/>
          </a:xfrm>
          <a:custGeom>
            <a:avLst/>
            <a:gdLst/>
            <a:ahLst/>
            <a:cxnLst/>
            <a:rect l="l" t="t" r="r" b="b"/>
            <a:pathLst>
              <a:path w="2762250" h="659764">
                <a:moveTo>
                  <a:pt x="65786" y="585470"/>
                </a:moveTo>
                <a:lnTo>
                  <a:pt x="0" y="639699"/>
                </a:lnTo>
                <a:lnTo>
                  <a:pt x="82804" y="659765"/>
                </a:lnTo>
                <a:lnTo>
                  <a:pt x="76374" y="631698"/>
                </a:lnTo>
                <a:lnTo>
                  <a:pt x="63246" y="631698"/>
                </a:lnTo>
                <a:lnTo>
                  <a:pt x="60452" y="619379"/>
                </a:lnTo>
                <a:lnTo>
                  <a:pt x="72898" y="616522"/>
                </a:lnTo>
                <a:lnTo>
                  <a:pt x="65786" y="585470"/>
                </a:lnTo>
                <a:close/>
              </a:path>
              <a:path w="2762250" h="659764">
                <a:moveTo>
                  <a:pt x="72898" y="616522"/>
                </a:moveTo>
                <a:lnTo>
                  <a:pt x="60452" y="619379"/>
                </a:lnTo>
                <a:lnTo>
                  <a:pt x="63246" y="631698"/>
                </a:lnTo>
                <a:lnTo>
                  <a:pt x="75719" y="628836"/>
                </a:lnTo>
                <a:lnTo>
                  <a:pt x="72898" y="616522"/>
                </a:lnTo>
                <a:close/>
              </a:path>
              <a:path w="2762250" h="659764">
                <a:moveTo>
                  <a:pt x="75719" y="628836"/>
                </a:moveTo>
                <a:lnTo>
                  <a:pt x="63246" y="631698"/>
                </a:lnTo>
                <a:lnTo>
                  <a:pt x="76374" y="631698"/>
                </a:lnTo>
                <a:lnTo>
                  <a:pt x="75719" y="628836"/>
                </a:lnTo>
                <a:close/>
              </a:path>
              <a:path w="2762250" h="659764">
                <a:moveTo>
                  <a:pt x="2759456" y="0"/>
                </a:moveTo>
                <a:lnTo>
                  <a:pt x="72898" y="616522"/>
                </a:lnTo>
                <a:lnTo>
                  <a:pt x="75719" y="628836"/>
                </a:lnTo>
                <a:lnTo>
                  <a:pt x="2762250" y="12446"/>
                </a:lnTo>
                <a:lnTo>
                  <a:pt x="275945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486451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1750">
                        <a:lnSpc>
                          <a:spcPts val="205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5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771644"/>
            <a:ext cx="1237615" cy="408940"/>
            <a:chOff x="7930895" y="4771644"/>
            <a:chExt cx="1237615" cy="408940"/>
          </a:xfrm>
        </p:grpSpPr>
        <p:sp>
          <p:nvSpPr>
            <p:cNvPr id="11" name="object 11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60"/>
                  </a:lnTo>
                  <a:lnTo>
                    <a:pt x="0" y="99060"/>
                  </a:lnTo>
                  <a:lnTo>
                    <a:pt x="0" y="297180"/>
                  </a:lnTo>
                  <a:lnTo>
                    <a:pt x="1027176" y="297180"/>
                  </a:lnTo>
                  <a:lnTo>
                    <a:pt x="1027176" y="396240"/>
                  </a:lnTo>
                  <a:lnTo>
                    <a:pt x="1225296" y="198120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60"/>
                  </a:moveTo>
                  <a:lnTo>
                    <a:pt x="1027176" y="99060"/>
                  </a:lnTo>
                  <a:lnTo>
                    <a:pt x="1027176" y="0"/>
                  </a:lnTo>
                  <a:lnTo>
                    <a:pt x="1225296" y="198120"/>
                  </a:lnTo>
                  <a:lnTo>
                    <a:pt x="1027176" y="396240"/>
                  </a:lnTo>
                  <a:lnTo>
                    <a:pt x="1027176" y="297180"/>
                  </a:lnTo>
                  <a:lnTo>
                    <a:pt x="0" y="297180"/>
                  </a:lnTo>
                  <a:lnTo>
                    <a:pt x="0" y="9906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6955" y="3840226"/>
            <a:ext cx="16217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Entry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1: R bit is</a:t>
            </a:r>
            <a:r>
              <a:rPr sz="1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Evict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entry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76727" y="4139057"/>
            <a:ext cx="2762250" cy="659765"/>
          </a:xfrm>
          <a:custGeom>
            <a:avLst/>
            <a:gdLst/>
            <a:ahLst/>
            <a:cxnLst/>
            <a:rect l="l" t="t" r="r" b="b"/>
            <a:pathLst>
              <a:path w="2762250" h="659764">
                <a:moveTo>
                  <a:pt x="65786" y="585470"/>
                </a:moveTo>
                <a:lnTo>
                  <a:pt x="0" y="639699"/>
                </a:lnTo>
                <a:lnTo>
                  <a:pt x="82804" y="659765"/>
                </a:lnTo>
                <a:lnTo>
                  <a:pt x="76374" y="631698"/>
                </a:lnTo>
                <a:lnTo>
                  <a:pt x="63246" y="631698"/>
                </a:lnTo>
                <a:lnTo>
                  <a:pt x="60452" y="619379"/>
                </a:lnTo>
                <a:lnTo>
                  <a:pt x="72898" y="616522"/>
                </a:lnTo>
                <a:lnTo>
                  <a:pt x="65786" y="585470"/>
                </a:lnTo>
                <a:close/>
              </a:path>
              <a:path w="2762250" h="659764">
                <a:moveTo>
                  <a:pt x="72898" y="616522"/>
                </a:moveTo>
                <a:lnTo>
                  <a:pt x="60452" y="619379"/>
                </a:lnTo>
                <a:lnTo>
                  <a:pt x="63246" y="631698"/>
                </a:lnTo>
                <a:lnTo>
                  <a:pt x="75719" y="628836"/>
                </a:lnTo>
                <a:lnTo>
                  <a:pt x="72898" y="616522"/>
                </a:lnTo>
                <a:close/>
              </a:path>
              <a:path w="2762250" h="659764">
                <a:moveTo>
                  <a:pt x="75719" y="628836"/>
                </a:moveTo>
                <a:lnTo>
                  <a:pt x="63246" y="631698"/>
                </a:lnTo>
                <a:lnTo>
                  <a:pt x="76374" y="631698"/>
                </a:lnTo>
                <a:lnTo>
                  <a:pt x="75719" y="628836"/>
                </a:lnTo>
                <a:close/>
              </a:path>
              <a:path w="2762250" h="659764">
                <a:moveTo>
                  <a:pt x="2759456" y="0"/>
                </a:moveTo>
                <a:lnTo>
                  <a:pt x="72898" y="616522"/>
                </a:lnTo>
                <a:lnTo>
                  <a:pt x="75719" y="628836"/>
                </a:lnTo>
                <a:lnTo>
                  <a:pt x="2762250" y="12446"/>
                </a:lnTo>
                <a:lnTo>
                  <a:pt x="275945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361005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1750">
                        <a:lnSpc>
                          <a:spcPts val="205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5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771644"/>
            <a:ext cx="1237615" cy="408940"/>
            <a:chOff x="7930895" y="4771644"/>
            <a:chExt cx="1237615" cy="408940"/>
          </a:xfrm>
        </p:grpSpPr>
        <p:sp>
          <p:nvSpPr>
            <p:cNvPr id="11" name="object 11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60"/>
                  </a:lnTo>
                  <a:lnTo>
                    <a:pt x="0" y="99060"/>
                  </a:lnTo>
                  <a:lnTo>
                    <a:pt x="0" y="297180"/>
                  </a:lnTo>
                  <a:lnTo>
                    <a:pt x="1027176" y="297180"/>
                  </a:lnTo>
                  <a:lnTo>
                    <a:pt x="1027176" y="396240"/>
                  </a:lnTo>
                  <a:lnTo>
                    <a:pt x="1225296" y="198120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60"/>
                  </a:moveTo>
                  <a:lnTo>
                    <a:pt x="1027176" y="99060"/>
                  </a:lnTo>
                  <a:lnTo>
                    <a:pt x="1027176" y="0"/>
                  </a:lnTo>
                  <a:lnTo>
                    <a:pt x="1225296" y="198120"/>
                  </a:lnTo>
                  <a:lnTo>
                    <a:pt x="1027176" y="396240"/>
                  </a:lnTo>
                  <a:lnTo>
                    <a:pt x="1027176" y="297180"/>
                  </a:lnTo>
                  <a:lnTo>
                    <a:pt x="0" y="297180"/>
                  </a:lnTo>
                  <a:lnTo>
                    <a:pt x="0" y="9906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6955" y="3840226"/>
            <a:ext cx="16217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Entry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1: R bit is</a:t>
            </a:r>
            <a:r>
              <a:rPr sz="1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Evict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entry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76727" y="4139057"/>
            <a:ext cx="2762250" cy="659765"/>
          </a:xfrm>
          <a:custGeom>
            <a:avLst/>
            <a:gdLst/>
            <a:ahLst/>
            <a:cxnLst/>
            <a:rect l="l" t="t" r="r" b="b"/>
            <a:pathLst>
              <a:path w="2762250" h="659764">
                <a:moveTo>
                  <a:pt x="65786" y="585470"/>
                </a:moveTo>
                <a:lnTo>
                  <a:pt x="0" y="639699"/>
                </a:lnTo>
                <a:lnTo>
                  <a:pt x="82804" y="659765"/>
                </a:lnTo>
                <a:lnTo>
                  <a:pt x="76374" y="631698"/>
                </a:lnTo>
                <a:lnTo>
                  <a:pt x="63246" y="631698"/>
                </a:lnTo>
                <a:lnTo>
                  <a:pt x="60452" y="619379"/>
                </a:lnTo>
                <a:lnTo>
                  <a:pt x="72898" y="616522"/>
                </a:lnTo>
                <a:lnTo>
                  <a:pt x="65786" y="585470"/>
                </a:lnTo>
                <a:close/>
              </a:path>
              <a:path w="2762250" h="659764">
                <a:moveTo>
                  <a:pt x="72898" y="616522"/>
                </a:moveTo>
                <a:lnTo>
                  <a:pt x="60452" y="619379"/>
                </a:lnTo>
                <a:lnTo>
                  <a:pt x="63246" y="631698"/>
                </a:lnTo>
                <a:lnTo>
                  <a:pt x="75719" y="628836"/>
                </a:lnTo>
                <a:lnTo>
                  <a:pt x="72898" y="616522"/>
                </a:lnTo>
                <a:close/>
              </a:path>
              <a:path w="2762250" h="659764">
                <a:moveTo>
                  <a:pt x="75719" y="628836"/>
                </a:moveTo>
                <a:lnTo>
                  <a:pt x="63246" y="631698"/>
                </a:lnTo>
                <a:lnTo>
                  <a:pt x="76374" y="631698"/>
                </a:lnTo>
                <a:lnTo>
                  <a:pt x="75719" y="628836"/>
                </a:lnTo>
                <a:close/>
              </a:path>
              <a:path w="2762250" h="659764">
                <a:moveTo>
                  <a:pt x="2759456" y="0"/>
                </a:moveTo>
                <a:lnTo>
                  <a:pt x="72898" y="616522"/>
                </a:lnTo>
                <a:lnTo>
                  <a:pt x="75719" y="628836"/>
                </a:lnTo>
                <a:lnTo>
                  <a:pt x="2762250" y="12446"/>
                </a:lnTo>
                <a:lnTo>
                  <a:pt x="275945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304079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1750">
                        <a:lnSpc>
                          <a:spcPts val="205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5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771644"/>
            <a:ext cx="1237615" cy="408940"/>
            <a:chOff x="7930895" y="4771644"/>
            <a:chExt cx="1237615" cy="408940"/>
          </a:xfrm>
        </p:grpSpPr>
        <p:sp>
          <p:nvSpPr>
            <p:cNvPr id="11" name="object 11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60"/>
                  </a:lnTo>
                  <a:lnTo>
                    <a:pt x="0" y="99060"/>
                  </a:lnTo>
                  <a:lnTo>
                    <a:pt x="0" y="297180"/>
                  </a:lnTo>
                  <a:lnTo>
                    <a:pt x="1027176" y="297180"/>
                  </a:lnTo>
                  <a:lnTo>
                    <a:pt x="1027176" y="396240"/>
                  </a:lnTo>
                  <a:lnTo>
                    <a:pt x="1225296" y="198120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60"/>
                  </a:moveTo>
                  <a:lnTo>
                    <a:pt x="1027176" y="99060"/>
                  </a:lnTo>
                  <a:lnTo>
                    <a:pt x="1027176" y="0"/>
                  </a:lnTo>
                  <a:lnTo>
                    <a:pt x="1225296" y="198120"/>
                  </a:lnTo>
                  <a:lnTo>
                    <a:pt x="1027176" y="396240"/>
                  </a:lnTo>
                  <a:lnTo>
                    <a:pt x="1027176" y="297180"/>
                  </a:lnTo>
                  <a:lnTo>
                    <a:pt x="0" y="297180"/>
                  </a:lnTo>
                  <a:lnTo>
                    <a:pt x="0" y="9906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6955" y="3840226"/>
            <a:ext cx="16217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Entry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1: R bit is</a:t>
            </a:r>
            <a:r>
              <a:rPr sz="1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Evict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entry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82896" y="5015229"/>
            <a:ext cx="2957195" cy="312420"/>
          </a:xfrm>
          <a:custGeom>
            <a:avLst/>
            <a:gdLst/>
            <a:ahLst/>
            <a:cxnLst/>
            <a:rect l="l" t="t" r="r" b="b"/>
            <a:pathLst>
              <a:path w="2957195" h="312420">
                <a:moveTo>
                  <a:pt x="72389" y="236093"/>
                </a:moveTo>
                <a:lnTo>
                  <a:pt x="0" y="281178"/>
                </a:lnTo>
                <a:lnTo>
                  <a:pt x="79375" y="312039"/>
                </a:lnTo>
                <a:lnTo>
                  <a:pt x="76571" y="281559"/>
                </a:lnTo>
                <a:lnTo>
                  <a:pt x="63753" y="281559"/>
                </a:lnTo>
                <a:lnTo>
                  <a:pt x="62611" y="268986"/>
                </a:lnTo>
                <a:lnTo>
                  <a:pt x="75306" y="267805"/>
                </a:lnTo>
                <a:lnTo>
                  <a:pt x="72389" y="236093"/>
                </a:lnTo>
                <a:close/>
              </a:path>
              <a:path w="2957195" h="312420">
                <a:moveTo>
                  <a:pt x="75306" y="267805"/>
                </a:moveTo>
                <a:lnTo>
                  <a:pt x="62611" y="268986"/>
                </a:lnTo>
                <a:lnTo>
                  <a:pt x="63753" y="281559"/>
                </a:lnTo>
                <a:lnTo>
                  <a:pt x="76463" y="280378"/>
                </a:lnTo>
                <a:lnTo>
                  <a:pt x="75306" y="267805"/>
                </a:lnTo>
                <a:close/>
              </a:path>
              <a:path w="2957195" h="312420">
                <a:moveTo>
                  <a:pt x="76463" y="280378"/>
                </a:moveTo>
                <a:lnTo>
                  <a:pt x="63753" y="281559"/>
                </a:lnTo>
                <a:lnTo>
                  <a:pt x="76571" y="281559"/>
                </a:lnTo>
                <a:lnTo>
                  <a:pt x="76463" y="280378"/>
                </a:lnTo>
                <a:close/>
              </a:path>
              <a:path w="2957195" h="312420">
                <a:moveTo>
                  <a:pt x="2956052" y="0"/>
                </a:moveTo>
                <a:lnTo>
                  <a:pt x="75306" y="267805"/>
                </a:lnTo>
                <a:lnTo>
                  <a:pt x="76463" y="280378"/>
                </a:lnTo>
                <a:lnTo>
                  <a:pt x="2957195" y="12700"/>
                </a:lnTo>
                <a:lnTo>
                  <a:pt x="295605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121432"/>
            <a:ext cx="7729728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Second Chance Algorithm Example </a:t>
            </a:r>
            <a:r>
              <a:rPr lang="en-US" spc="-10" dirty="0"/>
              <a:t>	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378730"/>
            <a:ext cx="7292975" cy="135678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Second </a:t>
            </a:r>
            <a:r>
              <a:rPr sz="2000" spc="-5" dirty="0">
                <a:latin typeface="Calibri"/>
                <a:cs typeface="Calibri"/>
              </a:rPr>
              <a:t>Chance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Algorithm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15" dirty="0">
                <a:latin typeface="Calibri"/>
                <a:cs typeface="Calibri"/>
              </a:rPr>
              <a:t>Referenced </a:t>
            </a:r>
            <a:r>
              <a:rPr sz="2000" spc="-5" dirty="0">
                <a:latin typeface="Calibri"/>
                <a:cs typeface="Calibri"/>
              </a:rPr>
              <a:t>bit </a:t>
            </a:r>
            <a:r>
              <a:rPr sz="2000" dirty="0">
                <a:latin typeface="Calibri"/>
                <a:cs typeface="Calibri"/>
              </a:rPr>
              <a:t>(R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bit)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31750">
                        <a:lnSpc>
                          <a:spcPts val="205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5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c24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58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15216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2493264" y="5539740"/>
            <a:ext cx="289560" cy="439420"/>
            <a:chOff x="2493264" y="5539740"/>
            <a:chExt cx="289560" cy="439420"/>
          </a:xfrm>
        </p:grpSpPr>
        <p:sp>
          <p:nvSpPr>
            <p:cNvPr id="7" name="object 7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138683" y="0"/>
                  </a:moveTo>
                  <a:lnTo>
                    <a:pt x="0" y="138683"/>
                  </a:lnTo>
                  <a:lnTo>
                    <a:pt x="69341" y="138683"/>
                  </a:lnTo>
                  <a:lnTo>
                    <a:pt x="69341" y="426719"/>
                  </a:lnTo>
                  <a:lnTo>
                    <a:pt x="208025" y="426719"/>
                  </a:lnTo>
                  <a:lnTo>
                    <a:pt x="208025" y="138683"/>
                  </a:lnTo>
                  <a:lnTo>
                    <a:pt x="277367" y="138683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9360" y="5545836"/>
              <a:ext cx="277495" cy="426720"/>
            </a:xfrm>
            <a:custGeom>
              <a:avLst/>
              <a:gdLst/>
              <a:ahLst/>
              <a:cxnLst/>
              <a:rect l="l" t="t" r="r" b="b"/>
              <a:pathLst>
                <a:path w="277494" h="426720">
                  <a:moveTo>
                    <a:pt x="69341" y="426719"/>
                  </a:moveTo>
                  <a:lnTo>
                    <a:pt x="69341" y="138683"/>
                  </a:lnTo>
                  <a:lnTo>
                    <a:pt x="0" y="138683"/>
                  </a:lnTo>
                  <a:lnTo>
                    <a:pt x="138683" y="0"/>
                  </a:lnTo>
                  <a:lnTo>
                    <a:pt x="277367" y="138683"/>
                  </a:lnTo>
                  <a:lnTo>
                    <a:pt x="208025" y="138683"/>
                  </a:lnTo>
                  <a:lnTo>
                    <a:pt x="208025" y="426719"/>
                  </a:lnTo>
                  <a:lnTo>
                    <a:pt x="69341" y="42671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4326" y="6036665"/>
            <a:ext cx="540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30895" y="4771644"/>
            <a:ext cx="1237615" cy="408940"/>
            <a:chOff x="7930895" y="4771644"/>
            <a:chExt cx="1237615" cy="408940"/>
          </a:xfrm>
        </p:grpSpPr>
        <p:sp>
          <p:nvSpPr>
            <p:cNvPr id="11" name="object 11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60"/>
                  </a:lnTo>
                  <a:lnTo>
                    <a:pt x="0" y="99060"/>
                  </a:lnTo>
                  <a:lnTo>
                    <a:pt x="0" y="297180"/>
                  </a:lnTo>
                  <a:lnTo>
                    <a:pt x="1027176" y="297180"/>
                  </a:lnTo>
                  <a:lnTo>
                    <a:pt x="1027176" y="396240"/>
                  </a:lnTo>
                  <a:lnTo>
                    <a:pt x="1225296" y="198120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36991" y="477774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60"/>
                  </a:moveTo>
                  <a:lnTo>
                    <a:pt x="1027176" y="99060"/>
                  </a:lnTo>
                  <a:lnTo>
                    <a:pt x="1027176" y="0"/>
                  </a:lnTo>
                  <a:lnTo>
                    <a:pt x="1225296" y="198120"/>
                  </a:lnTo>
                  <a:lnTo>
                    <a:pt x="1027176" y="396240"/>
                  </a:lnTo>
                  <a:lnTo>
                    <a:pt x="1027176" y="297180"/>
                  </a:lnTo>
                  <a:lnTo>
                    <a:pt x="0" y="297180"/>
                  </a:lnTo>
                  <a:lnTo>
                    <a:pt x="0" y="9906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6955" y="3840226"/>
            <a:ext cx="16217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Entry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1: R bit is</a:t>
            </a:r>
            <a:r>
              <a:rPr sz="1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Evict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entry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82896" y="5015229"/>
            <a:ext cx="2957195" cy="312420"/>
          </a:xfrm>
          <a:custGeom>
            <a:avLst/>
            <a:gdLst/>
            <a:ahLst/>
            <a:cxnLst/>
            <a:rect l="l" t="t" r="r" b="b"/>
            <a:pathLst>
              <a:path w="2957195" h="312420">
                <a:moveTo>
                  <a:pt x="72389" y="236093"/>
                </a:moveTo>
                <a:lnTo>
                  <a:pt x="0" y="281178"/>
                </a:lnTo>
                <a:lnTo>
                  <a:pt x="79375" y="312039"/>
                </a:lnTo>
                <a:lnTo>
                  <a:pt x="76571" y="281559"/>
                </a:lnTo>
                <a:lnTo>
                  <a:pt x="63753" y="281559"/>
                </a:lnTo>
                <a:lnTo>
                  <a:pt x="62611" y="268986"/>
                </a:lnTo>
                <a:lnTo>
                  <a:pt x="75306" y="267805"/>
                </a:lnTo>
                <a:lnTo>
                  <a:pt x="72389" y="236093"/>
                </a:lnTo>
                <a:close/>
              </a:path>
              <a:path w="2957195" h="312420">
                <a:moveTo>
                  <a:pt x="75306" y="267805"/>
                </a:moveTo>
                <a:lnTo>
                  <a:pt x="62611" y="268986"/>
                </a:lnTo>
                <a:lnTo>
                  <a:pt x="63753" y="281559"/>
                </a:lnTo>
                <a:lnTo>
                  <a:pt x="76463" y="280378"/>
                </a:lnTo>
                <a:lnTo>
                  <a:pt x="75306" y="267805"/>
                </a:lnTo>
                <a:close/>
              </a:path>
              <a:path w="2957195" h="312420">
                <a:moveTo>
                  <a:pt x="76463" y="280378"/>
                </a:moveTo>
                <a:lnTo>
                  <a:pt x="63753" y="281559"/>
                </a:lnTo>
                <a:lnTo>
                  <a:pt x="76571" y="281559"/>
                </a:lnTo>
                <a:lnTo>
                  <a:pt x="76463" y="280378"/>
                </a:lnTo>
                <a:close/>
              </a:path>
              <a:path w="2957195" h="312420">
                <a:moveTo>
                  <a:pt x="2956052" y="0"/>
                </a:moveTo>
                <a:lnTo>
                  <a:pt x="75306" y="267805"/>
                </a:lnTo>
                <a:lnTo>
                  <a:pt x="76463" y="280378"/>
                </a:lnTo>
                <a:lnTo>
                  <a:pt x="2957195" y="12700"/>
                </a:lnTo>
                <a:lnTo>
                  <a:pt x="295605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10809" y="5457850"/>
            <a:ext cx="174878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Similar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FIFO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  </a:t>
            </a:r>
            <a:r>
              <a:rPr sz="1800" spc="-5" dirty="0">
                <a:latin typeface="Calibri"/>
                <a:cs typeface="Calibri"/>
              </a:rPr>
              <a:t>pages accessed  </a:t>
            </a:r>
            <a:r>
              <a:rPr sz="1800" spc="-10" dirty="0">
                <a:latin typeface="Calibri"/>
                <a:cs typeface="Calibri"/>
              </a:rPr>
              <a:t>again </a:t>
            </a:r>
            <a:r>
              <a:rPr sz="1800" spc="-5" dirty="0">
                <a:latin typeface="Calibri"/>
                <a:cs typeface="Calibri"/>
              </a:rPr>
              <a:t>will </a:t>
            </a:r>
            <a:r>
              <a:rPr sz="1800" spc="-10" dirty="0">
                <a:latin typeface="Calibri"/>
                <a:cs typeface="Calibri"/>
              </a:rPr>
              <a:t>get  </a:t>
            </a:r>
            <a:r>
              <a:rPr sz="1800" dirty="0">
                <a:latin typeface="Calibri"/>
                <a:cs typeface="Calibri"/>
              </a:rPr>
              <a:t>another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chance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686F6-AB93-40A2-B41A-35FA800C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Recently Used (LRU)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81307-BB05-4229-BABA-D6287EFAE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Assume pages used recently will used again soon </a:t>
            </a:r>
          </a:p>
          <a:p>
            <a:r>
              <a:rPr lang="en-US" dirty="0"/>
              <a:t>Throw out page that has been unused for longest time  </a:t>
            </a:r>
          </a:p>
          <a:p>
            <a:pPr marL="0" indent="0">
              <a:buNone/>
            </a:pPr>
            <a:r>
              <a:rPr lang="en-US" dirty="0"/>
              <a:t>Must keep a linked list of pages </a:t>
            </a:r>
          </a:p>
          <a:p>
            <a:r>
              <a:rPr lang="en-US" dirty="0"/>
              <a:t>Most recently used at front, least at rear </a:t>
            </a:r>
          </a:p>
          <a:p>
            <a:r>
              <a:rPr lang="en-US" dirty="0"/>
              <a:t>Update this list every memory reference! </a:t>
            </a:r>
          </a:p>
          <a:p>
            <a:pPr lvl="1"/>
            <a:r>
              <a:rPr lang="en-US" dirty="0"/>
              <a:t>This can be somewhat slow: hardware has to update a linked list on every reference! </a:t>
            </a:r>
          </a:p>
          <a:p>
            <a:pPr marL="0" indent="0">
              <a:buNone/>
            </a:pPr>
            <a:r>
              <a:rPr lang="en-US" dirty="0"/>
              <a:t>Alternatively, keep counter in each page table entry </a:t>
            </a:r>
          </a:p>
          <a:p>
            <a:r>
              <a:rPr lang="en-US" dirty="0"/>
              <a:t>Global counter increments with each CPU cycle </a:t>
            </a:r>
          </a:p>
          <a:p>
            <a:r>
              <a:rPr lang="en-US" dirty="0"/>
              <a:t>Copy global counter to PTE counter on a reference to the page </a:t>
            </a:r>
          </a:p>
          <a:p>
            <a:r>
              <a:rPr lang="en-US" dirty="0"/>
              <a:t>For replacement, evict page with lowest counter value</a:t>
            </a:r>
          </a:p>
        </p:txBody>
      </p:sp>
    </p:spTree>
    <p:extLst>
      <p:ext uri="{BB962C8B-B14F-4D97-AF65-F5344CB8AC3E}">
        <p14:creationId xmlns:p14="http://schemas.microsoft.com/office/powerpoint/2010/main" val="394473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449512" y="2004634"/>
            <a:ext cx="729297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77845"/>
              </p:ext>
            </p:extLst>
          </p:nvPr>
        </p:nvGraphicFramePr>
        <p:xfrm>
          <a:off x="2449512" y="2349869"/>
          <a:ext cx="9234803" cy="3588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7962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2655"/>
                        </a:lnSpc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Page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4KB</a:t>
                      </a:r>
                    </a:p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Assume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Least Recently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Used(LRU)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47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69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1754505" marR="53975" algn="just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  l  l  l  l  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69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3856bbe0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 marR="2413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af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c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2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0  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15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2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16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f</a:t>
                      </a:r>
                      <a:r>
                        <a:rPr sz="1800" spc="-5" dirty="0"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0</a:t>
                      </a: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190aff38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3674364"/>
            <a:ext cx="1237615" cy="408940"/>
            <a:chOff x="7930895" y="3674364"/>
            <a:chExt cx="1237615" cy="408940"/>
          </a:xfrm>
        </p:grpSpPr>
        <p:sp>
          <p:nvSpPr>
            <p:cNvPr id="7" name="object 7"/>
            <p:cNvSpPr/>
            <p:nvPr/>
          </p:nvSpPr>
          <p:spPr>
            <a:xfrm>
              <a:off x="7936991" y="368046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59"/>
                  </a:lnTo>
                  <a:lnTo>
                    <a:pt x="0" y="99059"/>
                  </a:lnTo>
                  <a:lnTo>
                    <a:pt x="0" y="297179"/>
                  </a:lnTo>
                  <a:lnTo>
                    <a:pt x="1027176" y="297179"/>
                  </a:lnTo>
                  <a:lnTo>
                    <a:pt x="1027176" y="396239"/>
                  </a:lnTo>
                  <a:lnTo>
                    <a:pt x="1225296" y="198119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368046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59"/>
                  </a:moveTo>
                  <a:lnTo>
                    <a:pt x="1027176" y="99059"/>
                  </a:lnTo>
                  <a:lnTo>
                    <a:pt x="1027176" y="0"/>
                  </a:lnTo>
                  <a:lnTo>
                    <a:pt x="1225296" y="198119"/>
                  </a:lnTo>
                  <a:lnTo>
                    <a:pt x="1027176" y="396239"/>
                  </a:lnTo>
                  <a:lnTo>
                    <a:pt x="1027176" y="297179"/>
                  </a:lnTo>
                  <a:lnTo>
                    <a:pt x="0" y="297179"/>
                  </a:lnTo>
                  <a:lnTo>
                    <a:pt x="0" y="9905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44C7-AF24-4262-B571-AFCD915C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42835-8F43-4966-9800-5B2216C0E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First, what does this diagram represent?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processes that are allocated on the OS!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have a logical address of 0x1204, we can </a:t>
            </a:r>
          </a:p>
          <a:p>
            <a:pPr marL="0" indent="0">
              <a:buNone/>
            </a:pPr>
            <a:r>
              <a:rPr lang="en-US" dirty="0"/>
              <a:t>Calculate the Physical Address like so:</a:t>
            </a:r>
          </a:p>
          <a:p>
            <a:pPr marL="0" indent="0">
              <a:buNone/>
            </a:pPr>
            <a:r>
              <a:rPr lang="en-US" dirty="0"/>
              <a:t>Physical address = base + logical address</a:t>
            </a:r>
          </a:p>
          <a:p>
            <a:r>
              <a:rPr lang="en-US" dirty="0"/>
              <a:t>0x1204 + 0x9000 = 0xa204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6CEAB-6B6A-4184-A41A-9257B2321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670"/>
          <a:stretch/>
        </p:blipFill>
        <p:spPr>
          <a:xfrm>
            <a:off x="7080595" y="2389565"/>
            <a:ext cx="3739993" cy="36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144894"/>
            <a:ext cx="7292975" cy="102335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Least Recently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Used(LRU)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3856bbe0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190aff38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3674364"/>
            <a:ext cx="1237615" cy="408940"/>
            <a:chOff x="7930895" y="3674364"/>
            <a:chExt cx="1237615" cy="408940"/>
          </a:xfrm>
        </p:grpSpPr>
        <p:sp>
          <p:nvSpPr>
            <p:cNvPr id="7" name="object 7"/>
            <p:cNvSpPr/>
            <p:nvPr/>
          </p:nvSpPr>
          <p:spPr>
            <a:xfrm>
              <a:off x="7936991" y="368046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59"/>
                  </a:lnTo>
                  <a:lnTo>
                    <a:pt x="0" y="99059"/>
                  </a:lnTo>
                  <a:lnTo>
                    <a:pt x="0" y="297179"/>
                  </a:lnTo>
                  <a:lnTo>
                    <a:pt x="1027176" y="297179"/>
                  </a:lnTo>
                  <a:lnTo>
                    <a:pt x="1027176" y="396239"/>
                  </a:lnTo>
                  <a:lnTo>
                    <a:pt x="1225296" y="198119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368046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59"/>
                  </a:moveTo>
                  <a:lnTo>
                    <a:pt x="1027176" y="99059"/>
                  </a:lnTo>
                  <a:lnTo>
                    <a:pt x="1027176" y="0"/>
                  </a:lnTo>
                  <a:lnTo>
                    <a:pt x="1225296" y="198119"/>
                  </a:lnTo>
                  <a:lnTo>
                    <a:pt x="1027176" y="396239"/>
                  </a:lnTo>
                  <a:lnTo>
                    <a:pt x="1027176" y="297179"/>
                  </a:lnTo>
                  <a:lnTo>
                    <a:pt x="0" y="297179"/>
                  </a:lnTo>
                  <a:lnTo>
                    <a:pt x="0" y="9905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1663" y="2515361"/>
            <a:ext cx="18141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 </a:t>
            </a:r>
            <a:r>
              <a:rPr sz="1800" spc="-5" dirty="0">
                <a:latin typeface="Calibri"/>
                <a:cs typeface="Calibri"/>
              </a:rPr>
              <a:t>since it is  not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page  </a:t>
            </a:r>
            <a:r>
              <a:rPr sz="1800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276480"/>
            <a:ext cx="7292975" cy="102335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Least Recently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Used(LRU)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3856bbe0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190aff38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3674364"/>
            <a:ext cx="1237615" cy="408940"/>
            <a:chOff x="7930895" y="3674364"/>
            <a:chExt cx="1237615" cy="408940"/>
          </a:xfrm>
        </p:grpSpPr>
        <p:sp>
          <p:nvSpPr>
            <p:cNvPr id="7" name="object 7"/>
            <p:cNvSpPr/>
            <p:nvPr/>
          </p:nvSpPr>
          <p:spPr>
            <a:xfrm>
              <a:off x="7936991" y="368046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1027176" y="0"/>
                  </a:moveTo>
                  <a:lnTo>
                    <a:pt x="1027176" y="99059"/>
                  </a:lnTo>
                  <a:lnTo>
                    <a:pt x="0" y="99059"/>
                  </a:lnTo>
                  <a:lnTo>
                    <a:pt x="0" y="297179"/>
                  </a:lnTo>
                  <a:lnTo>
                    <a:pt x="1027176" y="297179"/>
                  </a:lnTo>
                  <a:lnTo>
                    <a:pt x="1027176" y="396239"/>
                  </a:lnTo>
                  <a:lnTo>
                    <a:pt x="1225296" y="198119"/>
                  </a:lnTo>
                  <a:lnTo>
                    <a:pt x="1027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3680460"/>
              <a:ext cx="1225550" cy="396240"/>
            </a:xfrm>
            <a:custGeom>
              <a:avLst/>
              <a:gdLst/>
              <a:ahLst/>
              <a:cxnLst/>
              <a:rect l="l" t="t" r="r" b="b"/>
              <a:pathLst>
                <a:path w="1225550" h="396239">
                  <a:moveTo>
                    <a:pt x="0" y="99059"/>
                  </a:moveTo>
                  <a:lnTo>
                    <a:pt x="1027176" y="99059"/>
                  </a:lnTo>
                  <a:lnTo>
                    <a:pt x="1027176" y="0"/>
                  </a:lnTo>
                  <a:lnTo>
                    <a:pt x="1225296" y="198119"/>
                  </a:lnTo>
                  <a:lnTo>
                    <a:pt x="1027176" y="396239"/>
                  </a:lnTo>
                  <a:lnTo>
                    <a:pt x="1027176" y="297179"/>
                  </a:lnTo>
                  <a:lnTo>
                    <a:pt x="0" y="297179"/>
                  </a:lnTo>
                  <a:lnTo>
                    <a:pt x="0" y="99059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1663" y="2515361"/>
            <a:ext cx="18141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 </a:t>
            </a:r>
            <a:r>
              <a:rPr sz="1800" spc="-5" dirty="0">
                <a:latin typeface="Calibri"/>
                <a:cs typeface="Calibri"/>
              </a:rPr>
              <a:t>since it is  not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page  </a:t>
            </a:r>
            <a:r>
              <a:rPr sz="1800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105289"/>
            <a:ext cx="7292975" cy="102335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Least Recently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Used(LRU)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s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3856b</a:t>
            </a:r>
            <a:r>
              <a:rPr sz="1800" b="1" spc="-5" dirty="0">
                <a:latin typeface="Consolas"/>
                <a:cs typeface="Consolas"/>
              </a:rPr>
              <a:t>be0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190afc20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15216f00</a:t>
            </a:r>
            <a:endParaRPr sz="180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190aff38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3925823"/>
            <a:ext cx="1237615" cy="407034"/>
            <a:chOff x="7930895" y="3925823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3931919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8"/>
                  </a:lnTo>
                  <a:lnTo>
                    <a:pt x="0" y="98678"/>
                  </a:lnTo>
                  <a:lnTo>
                    <a:pt x="0" y="296036"/>
                  </a:lnTo>
                  <a:lnTo>
                    <a:pt x="1027937" y="296036"/>
                  </a:lnTo>
                  <a:lnTo>
                    <a:pt x="1027937" y="394715"/>
                  </a:lnTo>
                  <a:lnTo>
                    <a:pt x="1225296" y="197357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3931919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8"/>
                  </a:moveTo>
                  <a:lnTo>
                    <a:pt x="1027937" y="98678"/>
                  </a:lnTo>
                  <a:lnTo>
                    <a:pt x="1027937" y="0"/>
                  </a:lnTo>
                  <a:lnTo>
                    <a:pt x="1225296" y="197357"/>
                  </a:lnTo>
                  <a:lnTo>
                    <a:pt x="1027937" y="394715"/>
                  </a:lnTo>
                  <a:lnTo>
                    <a:pt x="1027937" y="296036"/>
                  </a:lnTo>
                  <a:lnTo>
                    <a:pt x="0" y="296036"/>
                  </a:lnTo>
                  <a:lnTo>
                    <a:pt x="0" y="9867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299383"/>
            <a:ext cx="7292975" cy="102335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Least Recently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Used(LRU)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190aff38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3925823"/>
            <a:ext cx="1237615" cy="407034"/>
            <a:chOff x="7930895" y="3925823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3931919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8"/>
                  </a:lnTo>
                  <a:lnTo>
                    <a:pt x="0" y="98678"/>
                  </a:lnTo>
                  <a:lnTo>
                    <a:pt x="0" y="296036"/>
                  </a:lnTo>
                  <a:lnTo>
                    <a:pt x="1027937" y="296036"/>
                  </a:lnTo>
                  <a:lnTo>
                    <a:pt x="1027937" y="394715"/>
                  </a:lnTo>
                  <a:lnTo>
                    <a:pt x="1225296" y="197357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3931919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8"/>
                  </a:moveTo>
                  <a:lnTo>
                    <a:pt x="1027937" y="98678"/>
                  </a:lnTo>
                  <a:lnTo>
                    <a:pt x="1027937" y="0"/>
                  </a:lnTo>
                  <a:lnTo>
                    <a:pt x="1225296" y="197357"/>
                  </a:lnTo>
                  <a:lnTo>
                    <a:pt x="1027937" y="394715"/>
                  </a:lnTo>
                  <a:lnTo>
                    <a:pt x="1027937" y="296036"/>
                  </a:lnTo>
                  <a:lnTo>
                    <a:pt x="0" y="296036"/>
                  </a:lnTo>
                  <a:lnTo>
                    <a:pt x="0" y="9867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1663" y="2515361"/>
            <a:ext cx="18141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 </a:t>
            </a:r>
            <a:r>
              <a:rPr sz="1800" spc="-5" dirty="0">
                <a:latin typeface="Calibri"/>
                <a:cs typeface="Calibri"/>
              </a:rPr>
              <a:t>since it is  not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page  </a:t>
            </a:r>
            <a:r>
              <a:rPr sz="1800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344895"/>
            <a:ext cx="7292975" cy="102335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Least Recently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Used(LRU)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190aff38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3925823"/>
            <a:ext cx="1237615" cy="407034"/>
            <a:chOff x="7930895" y="3925823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3931919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8"/>
                  </a:lnTo>
                  <a:lnTo>
                    <a:pt x="0" y="98678"/>
                  </a:lnTo>
                  <a:lnTo>
                    <a:pt x="0" y="296036"/>
                  </a:lnTo>
                  <a:lnTo>
                    <a:pt x="1027937" y="296036"/>
                  </a:lnTo>
                  <a:lnTo>
                    <a:pt x="1027937" y="394715"/>
                  </a:lnTo>
                  <a:lnTo>
                    <a:pt x="1225296" y="197357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3931919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8"/>
                  </a:moveTo>
                  <a:lnTo>
                    <a:pt x="1027937" y="98678"/>
                  </a:lnTo>
                  <a:lnTo>
                    <a:pt x="1027937" y="0"/>
                  </a:lnTo>
                  <a:lnTo>
                    <a:pt x="1225296" y="197357"/>
                  </a:lnTo>
                  <a:lnTo>
                    <a:pt x="1027937" y="394715"/>
                  </a:lnTo>
                  <a:lnTo>
                    <a:pt x="1027937" y="296036"/>
                  </a:lnTo>
                  <a:lnTo>
                    <a:pt x="0" y="296036"/>
                  </a:lnTo>
                  <a:lnTo>
                    <a:pt x="0" y="9867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1663" y="2515361"/>
            <a:ext cx="18141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 </a:t>
            </a:r>
            <a:r>
              <a:rPr sz="1800" spc="-5" dirty="0">
                <a:latin typeface="Calibri"/>
                <a:cs typeface="Calibri"/>
              </a:rPr>
              <a:t>since it is  not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page  </a:t>
            </a:r>
            <a:r>
              <a:rPr sz="1800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355344" y="1972307"/>
            <a:ext cx="729297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77122"/>
              </p:ext>
            </p:extLst>
          </p:nvPr>
        </p:nvGraphicFramePr>
        <p:xfrm>
          <a:off x="1355344" y="2292266"/>
          <a:ext cx="9234803" cy="3657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7156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2655"/>
                        </a:lnSpc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Page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4KB</a:t>
                      </a:r>
                    </a:p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Assume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Least Recently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Used(LRU)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47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1754505" marR="53975" algn="just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 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l  l  l  l  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190aff38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4253484"/>
            <a:ext cx="1237615" cy="407034"/>
            <a:chOff x="7930895" y="4253484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4259580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4259580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078203"/>
            <a:ext cx="7292975" cy="102335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Least Recently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Used(LRU)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273540" y="3800879"/>
          <a:ext cx="1316990" cy="214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15216f00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47">
                <a:tc>
                  <a:txBody>
                    <a:bodyPr/>
                    <a:lstStyle/>
                    <a:p>
                      <a:pPr marL="31750">
                        <a:lnSpc>
                          <a:spcPts val="1880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8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2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75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190aff38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4253484"/>
            <a:ext cx="1237615" cy="407034"/>
            <a:chOff x="7930895" y="4253484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4259580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4259580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1663" y="2515361"/>
            <a:ext cx="18141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 </a:t>
            </a:r>
            <a:r>
              <a:rPr sz="1800" spc="-5" dirty="0">
                <a:latin typeface="Calibri"/>
                <a:cs typeface="Calibri"/>
              </a:rPr>
              <a:t>since it is  not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page  </a:t>
            </a:r>
            <a:r>
              <a:rPr sz="1800" spc="-10" dirty="0">
                <a:latin typeface="Calibri"/>
                <a:cs typeface="Calibri"/>
              </a:rPr>
              <a:t>table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1960246"/>
            <a:ext cx="729297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05590"/>
              </p:ext>
            </p:extLst>
          </p:nvPr>
        </p:nvGraphicFramePr>
        <p:xfrm>
          <a:off x="2231136" y="2280205"/>
          <a:ext cx="9234803" cy="3657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7156">
                <a:tc>
                  <a:txBody>
                    <a:bodyPr/>
                    <a:lstStyle/>
                    <a:p>
                      <a:pPr marL="260350" indent="-228600">
                        <a:lnSpc>
                          <a:spcPts val="2655"/>
                        </a:lnSpc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Page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has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4KB</a:t>
                      </a:r>
                    </a:p>
                    <a:p>
                      <a:pPr marL="260350" indent="-22860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26035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Assume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Least Recently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Used(LRU)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c20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47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ts val="1695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s</a:t>
                      </a:r>
                      <a:endParaRPr sz="1800">
                        <a:latin typeface="Consolas"/>
                        <a:cs typeface="Consolas"/>
                      </a:endParaRPr>
                    </a:p>
                    <a:p>
                      <a:pPr marL="1754505" marR="53975" algn="just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onsolas"/>
                          <a:cs typeface="Consolas"/>
                        </a:rPr>
                        <a:t>l  l  </a:t>
                      </a:r>
                      <a:r>
                        <a:rPr sz="1800" dirty="0">
                          <a:latin typeface="Consolas"/>
                          <a:cs typeface="Consolas"/>
                        </a:rPr>
                        <a:t>l  l  l  l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695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be0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 marR="2413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af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c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2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0 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15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2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16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f</a:t>
                      </a:r>
                      <a:r>
                        <a:rPr sz="1800" b="1" spc="-5" dirty="0">
                          <a:latin typeface="Consolas"/>
                          <a:cs typeface="Consolas"/>
                        </a:rPr>
                        <a:t>0</a:t>
                      </a:r>
                      <a:r>
                        <a:rPr sz="1800" b="1" dirty="0">
                          <a:latin typeface="Consolas"/>
                          <a:cs typeface="Consolas"/>
                        </a:rPr>
                        <a:t>0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190a7c20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190a7c28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onsolas"/>
                          <a:cs typeface="Consolas"/>
                        </a:rPr>
                        <a:t>190aff38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4521708"/>
            <a:ext cx="1237615" cy="407034"/>
            <a:chOff x="7930895" y="4521708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423418"/>
            <a:ext cx="7292975" cy="102335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spc="-10" dirty="0">
                <a:latin typeface="Calibri"/>
                <a:cs typeface="Calibri"/>
              </a:rPr>
              <a:t>Least Recently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Used(LRU)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s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3856b</a:t>
            </a:r>
            <a:r>
              <a:rPr sz="1800" b="1" spc="-5" dirty="0">
                <a:latin typeface="Consolas"/>
                <a:cs typeface="Consolas"/>
              </a:rPr>
              <a:t>be0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15216</a:t>
            </a:r>
            <a:r>
              <a:rPr sz="1800" b="1" spc="-5" dirty="0">
                <a:latin typeface="Consolas"/>
                <a:cs typeface="Consolas"/>
              </a:rPr>
              <a:t>f00</a:t>
            </a:r>
            <a:endParaRPr sz="180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190aff38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4521708"/>
            <a:ext cx="1237615" cy="407034"/>
            <a:chOff x="7930895" y="4521708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6955" y="3716782"/>
            <a:ext cx="1621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136" y="1336876"/>
            <a:ext cx="7729728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  <a:tabLst>
                <a:tab pos="10527665" algn="l"/>
              </a:tabLst>
            </a:pPr>
            <a:r>
              <a:rPr lang="en-US" spc="-20" dirty="0"/>
              <a:t>LRU Algorithm Example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2231136" y="2153542"/>
            <a:ext cx="7292975" cy="102335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spc="-10" dirty="0">
                <a:latin typeface="Calibri"/>
                <a:cs typeface="Calibri"/>
              </a:rPr>
              <a:t>Let's suppose </a:t>
            </a:r>
            <a:r>
              <a:rPr sz="2000" spc="-20" dirty="0">
                <a:latin typeface="Calibri"/>
                <a:cs typeface="Calibri"/>
              </a:rPr>
              <a:t>you </a:t>
            </a:r>
            <a:r>
              <a:rPr sz="2000" spc="-2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12KB of </a:t>
            </a:r>
            <a:r>
              <a:rPr sz="2000" spc="-20" dirty="0">
                <a:latin typeface="Calibri"/>
                <a:cs typeface="Calibri"/>
              </a:rPr>
              <a:t>physical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memory</a:t>
            </a:r>
            <a:endParaRPr sz="20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000" spc="-20" dirty="0">
                <a:latin typeface="Calibri"/>
                <a:cs typeface="Calibri"/>
              </a:rPr>
              <a:t>Page </a:t>
            </a:r>
            <a:r>
              <a:rPr sz="2000" spc="-5" dirty="0">
                <a:latin typeface="Calibri"/>
                <a:cs typeface="Calibri"/>
              </a:rPr>
              <a:t>has</a:t>
            </a:r>
            <a:r>
              <a:rPr sz="2000" dirty="0">
                <a:latin typeface="Calibri"/>
                <a:cs typeface="Calibri"/>
              </a:rPr>
              <a:t> 4KB</a:t>
            </a: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9135" algn="l"/>
              </a:tabLst>
            </a:pPr>
            <a:r>
              <a:rPr sz="2000" dirty="0">
                <a:latin typeface="Calibri"/>
                <a:cs typeface="Calibri"/>
              </a:rPr>
              <a:t>Assume </a:t>
            </a:r>
            <a:r>
              <a:rPr sz="2000" b="1" spc="-5" dirty="0">
                <a:latin typeface="Calibri"/>
                <a:cs typeface="Calibri"/>
              </a:rPr>
              <a:t>Least </a:t>
            </a:r>
            <a:r>
              <a:rPr sz="2000" b="1" spc="-10" dirty="0">
                <a:latin typeface="Calibri"/>
                <a:cs typeface="Calibri"/>
              </a:rPr>
              <a:t>Recently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Used(LRU)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2590" y="3729354"/>
            <a:ext cx="12788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190a7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s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3856b</a:t>
            </a:r>
            <a:r>
              <a:rPr sz="1800" b="1" spc="-5" dirty="0">
                <a:latin typeface="Consolas"/>
                <a:cs typeface="Consolas"/>
              </a:rPr>
              <a:t>be0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190af</a:t>
            </a:r>
            <a:r>
              <a:rPr sz="1800" b="1" spc="-5" dirty="0">
                <a:latin typeface="Consolas"/>
                <a:cs typeface="Consolas"/>
              </a:rPr>
              <a:t>c20  </a:t>
            </a:r>
            <a:r>
              <a:rPr sz="1800" b="1" dirty="0">
                <a:latin typeface="Consolas"/>
                <a:cs typeface="Consolas"/>
              </a:rPr>
              <a:t>l</a:t>
            </a:r>
            <a:r>
              <a:rPr sz="1800" b="1" spc="-100" dirty="0">
                <a:latin typeface="Consolas"/>
                <a:cs typeface="Consolas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olas"/>
                <a:cs typeface="Consolas"/>
              </a:rPr>
              <a:t>15216</a:t>
            </a:r>
            <a:r>
              <a:rPr sz="1800" b="1" spc="-5" dirty="0">
                <a:latin typeface="Consolas"/>
                <a:cs typeface="Consolas"/>
              </a:rPr>
              <a:t>f00</a:t>
            </a:r>
            <a:endParaRPr sz="1800">
              <a:latin typeface="Consolas"/>
              <a:cs typeface="Consolas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190a7c20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190a7c28  </a:t>
            </a:r>
            <a:r>
              <a:rPr sz="1800" dirty="0">
                <a:latin typeface="Consolas"/>
                <a:cs typeface="Consolas"/>
              </a:rPr>
              <a:t>l</a:t>
            </a:r>
            <a:r>
              <a:rPr sz="1800" spc="-100" dirty="0">
                <a:latin typeface="Consolas"/>
                <a:cs typeface="Consolas"/>
              </a:rPr>
              <a:t> </a:t>
            </a:r>
            <a:r>
              <a:rPr sz="1800" spc="-5" dirty="0">
                <a:latin typeface="Consolas"/>
                <a:cs typeface="Consolas"/>
              </a:rPr>
              <a:t>190aff38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21585" y="4069841"/>
          <a:ext cx="2854960" cy="140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190a7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3856b</a:t>
                      </a:r>
                      <a:endParaRPr sz="180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onsolas"/>
                          <a:cs typeface="Consolas"/>
                        </a:rPr>
                        <a:t>190af</a:t>
                      </a:r>
                      <a:endParaRPr sz="1800" dirty="0">
                        <a:latin typeface="Consolas"/>
                        <a:cs typeface="Consolas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930895" y="4521708"/>
            <a:ext cx="1237615" cy="407034"/>
            <a:chOff x="7930895" y="4521708"/>
            <a:chExt cx="1237615" cy="407034"/>
          </a:xfrm>
        </p:grpSpPr>
        <p:sp>
          <p:nvSpPr>
            <p:cNvPr id="7" name="object 7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1027937" y="0"/>
                  </a:moveTo>
                  <a:lnTo>
                    <a:pt x="1027937" y="98679"/>
                  </a:lnTo>
                  <a:lnTo>
                    <a:pt x="0" y="98679"/>
                  </a:lnTo>
                  <a:lnTo>
                    <a:pt x="0" y="296037"/>
                  </a:lnTo>
                  <a:lnTo>
                    <a:pt x="1027937" y="296037"/>
                  </a:lnTo>
                  <a:lnTo>
                    <a:pt x="1027937" y="394716"/>
                  </a:lnTo>
                  <a:lnTo>
                    <a:pt x="1225296" y="197358"/>
                  </a:lnTo>
                  <a:lnTo>
                    <a:pt x="10279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6991" y="4527804"/>
              <a:ext cx="1225550" cy="394970"/>
            </a:xfrm>
            <a:custGeom>
              <a:avLst/>
              <a:gdLst/>
              <a:ahLst/>
              <a:cxnLst/>
              <a:rect l="l" t="t" r="r" b="b"/>
              <a:pathLst>
                <a:path w="1225550" h="394970">
                  <a:moveTo>
                    <a:pt x="0" y="98679"/>
                  </a:moveTo>
                  <a:lnTo>
                    <a:pt x="1027937" y="98679"/>
                  </a:lnTo>
                  <a:lnTo>
                    <a:pt x="1027937" y="0"/>
                  </a:lnTo>
                  <a:lnTo>
                    <a:pt x="1225296" y="197358"/>
                  </a:lnTo>
                  <a:lnTo>
                    <a:pt x="1027937" y="394716"/>
                  </a:lnTo>
                  <a:lnTo>
                    <a:pt x="1027937" y="296037"/>
                  </a:lnTo>
                  <a:lnTo>
                    <a:pt x="0" y="296037"/>
                  </a:lnTo>
                  <a:lnTo>
                    <a:pt x="0" y="98679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41663" y="2515361"/>
            <a:ext cx="1461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Pagefault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6955" y="3716782"/>
            <a:ext cx="1621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We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need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evict  someone!!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11775" y="3159251"/>
            <a:ext cx="233045" cy="863600"/>
          </a:xfrm>
          <a:custGeom>
            <a:avLst/>
            <a:gdLst/>
            <a:ahLst/>
            <a:cxnLst/>
            <a:rect l="l" t="t" r="r" b="b"/>
            <a:pathLst>
              <a:path w="233045" h="863600">
                <a:moveTo>
                  <a:pt x="43240" y="72600"/>
                </a:moveTo>
                <a:lnTo>
                  <a:pt x="30787" y="75611"/>
                </a:lnTo>
                <a:lnTo>
                  <a:pt x="220217" y="863092"/>
                </a:lnTo>
                <a:lnTo>
                  <a:pt x="232537" y="860044"/>
                </a:lnTo>
                <a:lnTo>
                  <a:pt x="43240" y="72600"/>
                </a:lnTo>
                <a:close/>
              </a:path>
              <a:path w="233045" h="863600">
                <a:moveTo>
                  <a:pt x="19176" y="0"/>
                </a:moveTo>
                <a:lnTo>
                  <a:pt x="0" y="83058"/>
                </a:lnTo>
                <a:lnTo>
                  <a:pt x="30787" y="75611"/>
                </a:lnTo>
                <a:lnTo>
                  <a:pt x="27812" y="63246"/>
                </a:lnTo>
                <a:lnTo>
                  <a:pt x="40259" y="60198"/>
                </a:lnTo>
                <a:lnTo>
                  <a:pt x="69870" y="60198"/>
                </a:lnTo>
                <a:lnTo>
                  <a:pt x="19176" y="0"/>
                </a:lnTo>
                <a:close/>
              </a:path>
              <a:path w="233045" h="863600">
                <a:moveTo>
                  <a:pt x="40259" y="60198"/>
                </a:moveTo>
                <a:lnTo>
                  <a:pt x="27812" y="63246"/>
                </a:lnTo>
                <a:lnTo>
                  <a:pt x="30787" y="75611"/>
                </a:lnTo>
                <a:lnTo>
                  <a:pt x="43240" y="72600"/>
                </a:lnTo>
                <a:lnTo>
                  <a:pt x="40259" y="60198"/>
                </a:lnTo>
                <a:close/>
              </a:path>
              <a:path w="233045" h="863600">
                <a:moveTo>
                  <a:pt x="69870" y="60198"/>
                </a:moveTo>
                <a:lnTo>
                  <a:pt x="40259" y="60198"/>
                </a:lnTo>
                <a:lnTo>
                  <a:pt x="43240" y="72600"/>
                </a:lnTo>
                <a:lnTo>
                  <a:pt x="74040" y="65150"/>
                </a:lnTo>
                <a:lnTo>
                  <a:pt x="69870" y="6019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CS_0449_Recitation_8</Template>
  <TotalTime>3</TotalTime>
  <Words>5823</Words>
  <Application>Microsoft Office PowerPoint</Application>
  <PresentationFormat>Widescreen</PresentationFormat>
  <Paragraphs>1730</Paragraphs>
  <Slides>110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7" baseType="lpstr">
      <vt:lpstr>Arial</vt:lpstr>
      <vt:lpstr>Calibri</vt:lpstr>
      <vt:lpstr>Cambria Math</vt:lpstr>
      <vt:lpstr>Consolas</vt:lpstr>
      <vt:lpstr>Gill Sans MT</vt:lpstr>
      <vt:lpstr>Times New Roman</vt:lpstr>
      <vt:lpstr>Parcel</vt:lpstr>
      <vt:lpstr>CS 0449 Recitation 8</vt:lpstr>
      <vt:lpstr>Logistics</vt:lpstr>
      <vt:lpstr>Memory Partitions</vt:lpstr>
      <vt:lpstr>Remember from Last Time…</vt:lpstr>
      <vt:lpstr>Fixed Partitions</vt:lpstr>
      <vt:lpstr>What’s the Difference Here?</vt:lpstr>
      <vt:lpstr>Memory Allocation</vt:lpstr>
      <vt:lpstr>Base and Limit Registers</vt:lpstr>
      <vt:lpstr>An Example</vt:lpstr>
      <vt:lpstr>Swapping</vt:lpstr>
      <vt:lpstr>Swapping</vt:lpstr>
      <vt:lpstr>Tracking memory Usage: BitMaps</vt:lpstr>
      <vt:lpstr>Tracking memory Usage: Linked Lists</vt:lpstr>
      <vt:lpstr>Allocating Memory</vt:lpstr>
      <vt:lpstr>An Example</vt:lpstr>
      <vt:lpstr>An Example</vt:lpstr>
      <vt:lpstr>Freeing memory</vt:lpstr>
      <vt:lpstr>Problems with Swapping</vt:lpstr>
      <vt:lpstr>Virtual Memory</vt:lpstr>
      <vt:lpstr>The motivation</vt:lpstr>
      <vt:lpstr>Virtual and Physical Addresses</vt:lpstr>
      <vt:lpstr>Enter the Memory Management Unit (MMU)</vt:lpstr>
      <vt:lpstr>Paging and Page Tables</vt:lpstr>
      <vt:lpstr>Paging and Page Tables</vt:lpstr>
      <vt:lpstr>Example</vt:lpstr>
      <vt:lpstr>What’s in a Page Table Entry?</vt:lpstr>
      <vt:lpstr>Mapping Logical to Physical Addresses </vt:lpstr>
      <vt:lpstr>Example</vt:lpstr>
      <vt:lpstr>Address Translation Architectures &amp; Paging Structures</vt:lpstr>
      <vt:lpstr>Address Translation Architecture</vt:lpstr>
      <vt:lpstr>Memory and Paging Structures</vt:lpstr>
      <vt:lpstr>Two-Level Page Tables</vt:lpstr>
      <vt:lpstr>The Model</vt:lpstr>
      <vt:lpstr>More on Two-Level Page Tables</vt:lpstr>
      <vt:lpstr>Two-Level Paging Example</vt:lpstr>
      <vt:lpstr>Two-Level Address Translation Example</vt:lpstr>
      <vt:lpstr>Implementing Page Tables in Hardware</vt:lpstr>
      <vt:lpstr>Translation Lookaside Buffer (TLB)</vt:lpstr>
      <vt:lpstr>Enter TLB… (Sounds like DLB :P)</vt:lpstr>
      <vt:lpstr>Handling TLB Misses</vt:lpstr>
      <vt:lpstr>Inverted Page Tables</vt:lpstr>
      <vt:lpstr>Enter Inverted Page Tables</vt:lpstr>
      <vt:lpstr>Inverted Page Table Architecture</vt:lpstr>
      <vt:lpstr>Page Replacement Algorithms</vt:lpstr>
      <vt:lpstr>Motivation for Page Replacement Algorithms</vt:lpstr>
      <vt:lpstr>Page Replacement Algorithms</vt:lpstr>
      <vt:lpstr>Optimal Page Replacement</vt:lpstr>
      <vt:lpstr>The Assumption</vt:lpstr>
      <vt:lpstr> Optimal Page Replacement Example  </vt:lpstr>
      <vt:lpstr> Optimal Page Replacement Example  </vt:lpstr>
      <vt:lpstr> Optimal Page Replacement Example  </vt:lpstr>
      <vt:lpstr> Optimal Page Replacement Example  </vt:lpstr>
      <vt:lpstr> Optimal Page Replacement Example  </vt:lpstr>
      <vt:lpstr> Optimal Page Replacement Example  </vt:lpstr>
      <vt:lpstr> Optimal Page Replacement Example  </vt:lpstr>
      <vt:lpstr> Optimal Page Replacement Example  </vt:lpstr>
      <vt:lpstr> Optimal Page Replacement Example  </vt:lpstr>
      <vt:lpstr> Optimal Page Replacement Example  </vt:lpstr>
      <vt:lpstr>Not Recently Used (NRU) Algorithm</vt:lpstr>
      <vt:lpstr>First-In, First-Out (FIFO) Algorithm</vt:lpstr>
      <vt:lpstr>Second Chance Page Replacement Algorithm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Second Chance Algorithm Example  </vt:lpstr>
      <vt:lpstr>Least Recently Used (LRU) Algorithm</vt:lpstr>
      <vt:lpstr>LRU Algorithm Example</vt:lpstr>
      <vt:lpstr>LRU Algorithm Example</vt:lpstr>
      <vt:lpstr>LRU Algorithm Example</vt:lpstr>
      <vt:lpstr>LRU Algorithm Example</vt:lpstr>
      <vt:lpstr>LRU Algorithm Example</vt:lpstr>
      <vt:lpstr>LRU Algorithm Example</vt:lpstr>
      <vt:lpstr>LRU Algorithm Example</vt:lpstr>
      <vt:lpstr>LRU Algorithm Example</vt:lpstr>
      <vt:lpstr>LRU Algorithm Example</vt:lpstr>
      <vt:lpstr>LRU Algorithm Example</vt:lpstr>
      <vt:lpstr>LRU Algorithm Example</vt:lpstr>
      <vt:lpstr>LRU Algorithm Example</vt:lpstr>
      <vt:lpstr>LRU Algorithm Example</vt:lpstr>
      <vt:lpstr>LRU Algorithm Example</vt:lpstr>
      <vt:lpstr>LRU Algorithm Example</vt:lpstr>
      <vt:lpstr>LRU Algorithm Example</vt:lpstr>
      <vt:lpstr>LRU Algorithm Example</vt:lpstr>
      <vt:lpstr>LRU Algorithm Example</vt:lpstr>
      <vt:lpstr>LRU Algorithm Example</vt:lpstr>
      <vt:lpstr>That’s it for now…</vt:lpstr>
      <vt:lpstr>What to expect for next time…</vt:lpstr>
      <vt:lpstr>Time for some live coding!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0449 Recitation 8</dc:title>
  <dc:creator>Lu, Gordon</dc:creator>
  <cp:lastModifiedBy>Lu, Gordon</cp:lastModifiedBy>
  <cp:revision>1</cp:revision>
  <dcterms:created xsi:type="dcterms:W3CDTF">2021-03-24T21:27:03Z</dcterms:created>
  <dcterms:modified xsi:type="dcterms:W3CDTF">2021-03-24T21:30:57Z</dcterms:modified>
</cp:coreProperties>
</file>