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8" r:id="rId3"/>
    <p:sldId id="277" r:id="rId4"/>
    <p:sldId id="278" r:id="rId5"/>
    <p:sldId id="279" r:id="rId6"/>
    <p:sldId id="280" r:id="rId7"/>
    <p:sldId id="281" r:id="rId8"/>
    <p:sldId id="282" r:id="rId9"/>
    <p:sldId id="284" r:id="rId10"/>
    <p:sldId id="283" r:id="rId11"/>
    <p:sldId id="285" r:id="rId12"/>
    <p:sldId id="286" r:id="rId13"/>
    <p:sldId id="287" r:id="rId14"/>
    <p:sldId id="291" r:id="rId15"/>
    <p:sldId id="292" r:id="rId16"/>
    <p:sldId id="288" r:id="rId17"/>
    <p:sldId id="289" r:id="rId18"/>
    <p:sldId id="290" r:id="rId19"/>
    <p:sldId id="293" r:id="rId20"/>
    <p:sldId id="294" r:id="rId21"/>
    <p:sldId id="295" r:id="rId22"/>
    <p:sldId id="296" r:id="rId23"/>
    <p:sldId id="297" r:id="rId24"/>
    <p:sldId id="298" r:id="rId25"/>
    <p:sldId id="259" r:id="rId26"/>
    <p:sldId id="257" r:id="rId27"/>
    <p:sldId id="302" r:id="rId28"/>
    <p:sldId id="260" r:id="rId29"/>
    <p:sldId id="261" r:id="rId30"/>
    <p:sldId id="299" r:id="rId31"/>
    <p:sldId id="300" r:id="rId32"/>
    <p:sldId id="301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37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5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0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4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38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0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3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8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4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7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smtClean="0"/>
              <a:pPr/>
              <a:t>3/24/2021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1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8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CA28-F4A7-4579-A8FB-4B65FB475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0449 RECITATION 6/7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19023-1A17-4D9C-A1CC-D2DBF8331F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Gordon Lu</a:t>
            </a:r>
          </a:p>
        </p:txBody>
      </p:sp>
    </p:spTree>
    <p:extLst>
      <p:ext uri="{BB962C8B-B14F-4D97-AF65-F5344CB8AC3E}">
        <p14:creationId xmlns:p14="http://schemas.microsoft.com/office/powerpoint/2010/main" val="3651425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B11EF-9943-4B56-9D3F-088417B4C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10746-BE1E-4789-9CC9-4AD073367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On the previous slide, I mentioned the </a:t>
            </a:r>
            <a:r>
              <a:rPr lang="en-US" b="1" dirty="0"/>
              <a:t>processes</a:t>
            </a:r>
            <a:r>
              <a:rPr lang="en-US" dirty="0"/>
              <a:t>… but what exactly are they?</a:t>
            </a:r>
          </a:p>
          <a:p>
            <a:r>
              <a:rPr lang="en-US" dirty="0"/>
              <a:t>A process is the </a:t>
            </a:r>
            <a:r>
              <a:rPr lang="en-US" b="1" dirty="0"/>
              <a:t>in-memory </a:t>
            </a:r>
            <a:r>
              <a:rPr lang="en-US" dirty="0"/>
              <a:t>representation of a program, all its data, and its resources</a:t>
            </a:r>
          </a:p>
          <a:p>
            <a:r>
              <a:rPr lang="en-US" dirty="0"/>
              <a:t>It is a </a:t>
            </a:r>
            <a:r>
              <a:rPr lang="en-US" b="1" dirty="0"/>
              <a:t>program in execution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 order to accomplish its purpose, it needs resources.</a:t>
            </a:r>
          </a:p>
          <a:p>
            <a:r>
              <a:rPr lang="en-US" dirty="0"/>
              <a:t>CPU, memory, I/O, files</a:t>
            </a:r>
          </a:p>
          <a:p>
            <a:r>
              <a:rPr lang="en-US" dirty="0"/>
              <a:t>Initialization data</a:t>
            </a:r>
          </a:p>
          <a:p>
            <a:pPr marL="0" indent="0">
              <a:buNone/>
            </a:pPr>
            <a:r>
              <a:rPr lang="en-US" dirty="0"/>
              <a:t>It is the responsibility of the </a:t>
            </a:r>
            <a:r>
              <a:rPr lang="en-US" b="1" dirty="0"/>
              <a:t>OS </a:t>
            </a:r>
            <a:r>
              <a:rPr lang="en-US" dirty="0"/>
              <a:t>to control access to these resources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278EF-7561-42E1-8116-567D80FDB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115" y="3541643"/>
            <a:ext cx="1250555" cy="179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3EB7C-FF55-4915-B21E-A7E41669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that are on the naughty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6E5C6-7310-471D-8630-DE1D6497A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Remember, one of the responsibilities of the OS is it wants everyone to </a:t>
            </a:r>
            <a:r>
              <a:rPr lang="en-US" b="1" dirty="0"/>
              <a:t>play nicely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Think of the OS like Santa Claus here, if they try to access other process’ code/memory, they will be put on the </a:t>
            </a:r>
            <a:r>
              <a:rPr lang="en-US" b="1" dirty="0"/>
              <a:t>naughty list</a:t>
            </a:r>
            <a:endParaRPr lang="en-US" dirty="0"/>
          </a:p>
          <a:p>
            <a:r>
              <a:rPr lang="en-US" dirty="0"/>
              <a:t>Being on the naughty list means the OS </a:t>
            </a:r>
            <a:r>
              <a:rPr lang="en-US" b="1" dirty="0"/>
              <a:t>will kill the naughty process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61052-B29A-42E8-A99D-0547B2865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0" y="2912994"/>
            <a:ext cx="6743700" cy="18669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0609EE2-CB09-44A3-9209-0D56BF434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2" y="1788745"/>
            <a:ext cx="1883255" cy="32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2C823AE-92FF-4F97-B8E6-CBA84F060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103" y="1788744"/>
            <a:ext cx="1883255" cy="32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70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mae wa mou shindeiru Nani Meme C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65547-A3B6-4A43-B79D-0B590B1D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OS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52E6F-05A6-4110-A1D8-BF778DE89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On the previous slide, we see something called the </a:t>
            </a:r>
            <a:r>
              <a:rPr lang="en-US" b="1" dirty="0"/>
              <a:t>OS Kernel</a:t>
            </a:r>
            <a:r>
              <a:rPr lang="en-US" dirty="0"/>
              <a:t>… but what exactly is it?</a:t>
            </a:r>
          </a:p>
          <a:p>
            <a:r>
              <a:rPr lang="en-US" dirty="0"/>
              <a:t>The </a:t>
            </a:r>
            <a:r>
              <a:rPr lang="en-US" b="1" dirty="0"/>
              <a:t>kernel </a:t>
            </a:r>
            <a:r>
              <a:rPr lang="en-US" dirty="0"/>
              <a:t>is a </a:t>
            </a:r>
            <a:r>
              <a:rPr lang="en-US" b="1" dirty="0"/>
              <a:t>special process</a:t>
            </a:r>
            <a:endParaRPr lang="en-US" dirty="0"/>
          </a:p>
          <a:p>
            <a:r>
              <a:rPr lang="en-US" dirty="0"/>
              <a:t>It is </a:t>
            </a:r>
            <a:r>
              <a:rPr lang="en-US" b="1" dirty="0"/>
              <a:t>the </a:t>
            </a:r>
            <a:r>
              <a:rPr lang="en-US" dirty="0"/>
              <a:t>program that makes the OS work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It </a:t>
            </a:r>
            <a:r>
              <a:rPr lang="en-US" b="1" dirty="0"/>
              <a:t>makes every other process </a:t>
            </a:r>
            <a:r>
              <a:rPr lang="en-US" dirty="0"/>
              <a:t>believe that they are the </a:t>
            </a:r>
            <a:r>
              <a:rPr lang="en-US" b="1" dirty="0"/>
              <a:t>only program running on the entire computer </a:t>
            </a:r>
            <a:r>
              <a:rPr lang="en-US" dirty="0"/>
              <a:t>(</a:t>
            </a:r>
            <a:r>
              <a:rPr lang="en-US" b="1" dirty="0"/>
              <a:t>IT LIES)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It’s also allowed to do </a:t>
            </a:r>
            <a:r>
              <a:rPr lang="en-US" b="1" dirty="0"/>
              <a:t>anything it wants</a:t>
            </a:r>
            <a:endParaRPr lang="en-US" dirty="0"/>
          </a:p>
          <a:p>
            <a:r>
              <a:rPr lang="en-US" dirty="0"/>
              <a:t>Meaning… a program gaining access to the kernel is </a:t>
            </a:r>
            <a:r>
              <a:rPr lang="en-US" b="1" dirty="0"/>
              <a:t>REALLY BAD</a:t>
            </a:r>
            <a:endParaRPr lang="en-US" dirty="0"/>
          </a:p>
          <a:p>
            <a:r>
              <a:rPr lang="en-US" b="1" dirty="0"/>
              <a:t>Malware </a:t>
            </a:r>
            <a:r>
              <a:rPr lang="en-US" dirty="0"/>
              <a:t>is basically a program that has taken control of the kernel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769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1F13-6954-48CD-BA7F-E381CDA5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02E37-5070-45C4-8AF3-E26AFAE3E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Formally, address spaces are also referred to as </a:t>
            </a:r>
            <a:r>
              <a:rPr lang="en-US" b="1" dirty="0"/>
              <a:t>memory partitions</a:t>
            </a:r>
            <a:r>
              <a:rPr lang="en-US" dirty="0"/>
              <a:t>.</a:t>
            </a:r>
          </a:p>
          <a:p>
            <a:r>
              <a:rPr lang="en-US" dirty="0"/>
              <a:t>The OS allocates either </a:t>
            </a:r>
            <a:r>
              <a:rPr lang="en-US" b="1" dirty="0"/>
              <a:t>fixed memory partitions </a:t>
            </a:r>
            <a:r>
              <a:rPr lang="en-US" dirty="0"/>
              <a:t>and </a:t>
            </a:r>
            <a:r>
              <a:rPr lang="en-US" b="1" dirty="0"/>
              <a:t>variable memory partitions </a:t>
            </a:r>
            <a:r>
              <a:rPr lang="en-US" dirty="0"/>
              <a:t>for each process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 old CPU architectures, </a:t>
            </a:r>
            <a:r>
              <a:rPr lang="en-US" b="1" dirty="0"/>
              <a:t>memory partitions </a:t>
            </a:r>
            <a:r>
              <a:rPr lang="en-US" dirty="0"/>
              <a:t>were done through </a:t>
            </a:r>
            <a:r>
              <a:rPr lang="en-US" b="1" dirty="0"/>
              <a:t>memory segmentation</a:t>
            </a:r>
            <a:endParaRPr lang="en-US" dirty="0"/>
          </a:p>
          <a:p>
            <a:r>
              <a:rPr lang="en-US" dirty="0"/>
              <a:t>This is where </a:t>
            </a:r>
            <a:r>
              <a:rPr lang="en-US" b="1" dirty="0" err="1"/>
              <a:t>segfault</a:t>
            </a:r>
            <a:r>
              <a:rPr lang="en-US" b="1" dirty="0"/>
              <a:t> </a:t>
            </a:r>
            <a:r>
              <a:rPr lang="en-US" dirty="0"/>
              <a:t>comes from</a:t>
            </a:r>
          </a:p>
          <a:p>
            <a:r>
              <a:rPr lang="en-US" dirty="0"/>
              <a:t>They literally </a:t>
            </a:r>
            <a:r>
              <a:rPr lang="en-US" b="1" dirty="0"/>
              <a:t>sliced up </a:t>
            </a:r>
            <a:r>
              <a:rPr lang="en-US" dirty="0"/>
              <a:t>the memory and gave each process its own little cubby.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kernel puts each process in its own </a:t>
            </a:r>
            <a:r>
              <a:rPr lang="en-US" b="1" dirty="0"/>
              <a:t>address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2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B9AD1-C688-4CFF-92F5-769A4E91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BADE4-90A7-4C03-B157-809819403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So a process is a </a:t>
            </a:r>
            <a:r>
              <a:rPr lang="en-US" b="1" dirty="0"/>
              <a:t>program in execution</a:t>
            </a:r>
            <a:r>
              <a:rPr lang="en-US" dirty="0"/>
              <a:t>, it contains:</a:t>
            </a:r>
            <a:br>
              <a:rPr lang="en-US" dirty="0"/>
            </a:b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1) Program code (</a:t>
            </a:r>
            <a:r>
              <a:rPr lang="en-US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text section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2) Current activity (including </a:t>
            </a:r>
            <a:r>
              <a:rPr lang="en-US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PC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), processor registers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en-US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Stack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(temporaries, local variables)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en-US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(global variables)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5) </a:t>
            </a:r>
            <a:r>
              <a:rPr lang="en-US" sz="1800" b="1" dirty="0">
                <a:effectLst/>
                <a:latin typeface="+mj-lt"/>
                <a:ea typeface="Calibri" panose="020F0502020204030204" pitchFamily="34" charset="0"/>
              </a:rPr>
              <a:t>Heap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(dynamically allocated memory)</a:t>
            </a:r>
            <a:endParaRPr 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B4656D-6A9F-4EF7-909D-FEBB576DB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612" y="2638044"/>
            <a:ext cx="17240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C85A-B7C5-4353-9936-DC20116D1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process in-Memory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29B14-C0A5-42A6-A03F-284C46840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process has an </a:t>
            </a:r>
            <a:r>
              <a:rPr lang="en-US" b="1" dirty="0"/>
              <a:t>address space</a:t>
            </a:r>
            <a:r>
              <a:rPr lang="en-US" dirty="0"/>
              <a:t>.</a:t>
            </a:r>
          </a:p>
          <a:p>
            <a:r>
              <a:rPr lang="en-US" dirty="0"/>
              <a:t>When the process terminates, its memory is freed.</a:t>
            </a:r>
          </a:p>
        </p:txBody>
      </p:sp>
    </p:spTree>
    <p:extLst>
      <p:ext uri="{BB962C8B-B14F-4D97-AF65-F5344CB8AC3E}">
        <p14:creationId xmlns:p14="http://schemas.microsoft.com/office/powerpoint/2010/main" val="183120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CA28-F4A7-4579-A8FB-4B65FB475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</p:spTree>
    <p:extLst>
      <p:ext uri="{BB962C8B-B14F-4D97-AF65-F5344CB8AC3E}">
        <p14:creationId xmlns:p14="http://schemas.microsoft.com/office/powerpoint/2010/main" val="2022155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4431-8F39-4E2F-B15F-0DEFD774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Barrier to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4CB6-80F0-43E0-8815-A76903B2B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Huh, that word… seems familiar</a:t>
            </a:r>
          </a:p>
          <a:p>
            <a:r>
              <a:rPr lang="en-US" b="1" dirty="0" err="1"/>
              <a:t>syscall</a:t>
            </a:r>
            <a:r>
              <a:rPr lang="en-US" b="1" dirty="0"/>
              <a:t> </a:t>
            </a:r>
            <a:r>
              <a:rPr lang="en-US" dirty="0"/>
              <a:t>in MIPS is short for </a:t>
            </a:r>
            <a:r>
              <a:rPr lang="en-US" b="1" dirty="0"/>
              <a:t>system call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OS Kernel can </a:t>
            </a:r>
            <a:r>
              <a:rPr lang="en-US" b="1" dirty="0"/>
              <a:t>access any resource </a:t>
            </a:r>
            <a:r>
              <a:rPr lang="en-US" dirty="0"/>
              <a:t>and </a:t>
            </a:r>
            <a:r>
              <a:rPr lang="en-US" b="1" dirty="0"/>
              <a:t>control any other process</a:t>
            </a:r>
            <a:endParaRPr lang="en-US" dirty="0"/>
          </a:p>
          <a:p>
            <a:r>
              <a:rPr lang="en-US" dirty="0"/>
              <a:t>But… how do we prevent this power from falling into the wrong hands?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1732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B053-A1CB-4A4F-9778-B45ED71DE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87CCB-F04A-4418-9B93-F2F228DB0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CPU can run in </a:t>
            </a:r>
            <a:r>
              <a:rPr lang="en-US" b="1" dirty="0"/>
              <a:t>at least </a:t>
            </a:r>
            <a:r>
              <a:rPr lang="en-US" dirty="0"/>
              <a:t>two modes:</a:t>
            </a:r>
            <a:br>
              <a:rPr lang="en-US" dirty="0"/>
            </a:br>
            <a:r>
              <a:rPr lang="en-US" dirty="0"/>
              <a:t>1) </a:t>
            </a:r>
            <a:r>
              <a:rPr lang="en-US" b="1" dirty="0"/>
              <a:t>User Mode</a:t>
            </a:r>
            <a:r>
              <a:rPr lang="en-US" dirty="0"/>
              <a:t> for untrusted processes</a:t>
            </a:r>
          </a:p>
          <a:p>
            <a:r>
              <a:rPr lang="en-US" dirty="0"/>
              <a:t>This is very restrictive</a:t>
            </a:r>
          </a:p>
          <a:p>
            <a:r>
              <a:rPr lang="en-US" dirty="0"/>
              <a:t>Many instructions are illegal</a:t>
            </a:r>
          </a:p>
          <a:p>
            <a:r>
              <a:rPr lang="en-US" dirty="0"/>
              <a:t>Most memory is off-limits</a:t>
            </a:r>
          </a:p>
          <a:p>
            <a:r>
              <a:rPr lang="en-US" dirty="0"/>
              <a:t>Hardware can’t be accessed</a:t>
            </a:r>
          </a:p>
          <a:p>
            <a:pPr marL="0" indent="0">
              <a:buNone/>
            </a:pPr>
            <a:r>
              <a:rPr lang="en-US" dirty="0"/>
              <a:t>2) </a:t>
            </a:r>
            <a:r>
              <a:rPr lang="en-US" b="1" dirty="0"/>
              <a:t>Kernel Mode </a:t>
            </a:r>
            <a:r>
              <a:rPr lang="en-US" dirty="0"/>
              <a:t>for running the kernel</a:t>
            </a:r>
          </a:p>
          <a:p>
            <a:r>
              <a:rPr lang="en-US" dirty="0"/>
              <a:t>How do we </a:t>
            </a:r>
            <a:r>
              <a:rPr lang="en-US" b="1" dirty="0"/>
              <a:t>switch modes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165EFE-C1E6-4C18-945C-240FC3E6A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908" y="2710192"/>
            <a:ext cx="3981943" cy="295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4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019DA-0365-4F7E-85B7-638E06AB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1E95B-C2D8-4CED-831D-73517AC97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system call is a </a:t>
            </a:r>
            <a:r>
              <a:rPr lang="en-US" b="1" dirty="0"/>
              <a:t>special kind of function call </a:t>
            </a:r>
            <a:r>
              <a:rPr lang="en-US" dirty="0"/>
              <a:t>that user-mode processes use to </a:t>
            </a:r>
            <a:r>
              <a:rPr lang="en-US" b="1" dirty="0"/>
              <a:t>ask the OS to do something for them</a:t>
            </a:r>
            <a:endParaRPr lang="en-US" dirty="0"/>
          </a:p>
          <a:p>
            <a:r>
              <a:rPr lang="en-US" dirty="0"/>
              <a:t>If the OS is a castle wall..</a:t>
            </a:r>
          </a:p>
          <a:p>
            <a:r>
              <a:rPr lang="en-US" dirty="0"/>
              <a:t>Then </a:t>
            </a:r>
            <a:r>
              <a:rPr lang="en-US" b="1" dirty="0" err="1"/>
              <a:t>syscalls</a:t>
            </a:r>
            <a:r>
              <a:rPr lang="en-US" b="1" dirty="0"/>
              <a:t> are a gate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System calls are a </a:t>
            </a:r>
            <a:r>
              <a:rPr lang="en-US" b="1" dirty="0"/>
              <a:t>CPU feature</a:t>
            </a:r>
            <a:endParaRPr lang="en-US" dirty="0"/>
          </a:p>
          <a:p>
            <a:r>
              <a:rPr lang="en-US" dirty="0"/>
              <a:t>Since it must switch modes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52D53-761B-4379-8196-46102BC30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845" y="3292983"/>
            <a:ext cx="31051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1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64183-300D-40C4-803F-BD1B5D1E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B9B14-73C2-4F57-8661-52CC81348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81472"/>
            <a:ext cx="7729728" cy="36118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/>
              <a:t>To be covered today:</a:t>
            </a:r>
          </a:p>
          <a:p>
            <a:pPr marL="342900" indent="-342900">
              <a:buAutoNum type="arabicParenR"/>
            </a:pPr>
            <a:r>
              <a:rPr lang="en-US" sz="1400" dirty="0"/>
              <a:t>Processes </a:t>
            </a:r>
          </a:p>
          <a:p>
            <a:pPr marL="342900" indent="-342900">
              <a:buAutoNum type="arabicParenR"/>
            </a:pPr>
            <a:r>
              <a:rPr lang="en-US" sz="1400" dirty="0"/>
              <a:t>System Calls </a:t>
            </a:r>
          </a:p>
          <a:p>
            <a:pPr marL="342900" indent="-342900">
              <a:buAutoNum type="arabicParenR"/>
            </a:pPr>
            <a:r>
              <a:rPr lang="en-US" sz="1400" dirty="0">
                <a:solidFill>
                  <a:srgbClr val="FF0000"/>
                </a:solidFill>
              </a:rPr>
              <a:t>Memory Hierarchy</a:t>
            </a:r>
          </a:p>
          <a:p>
            <a:pPr marL="342900" indent="-342900">
              <a:buAutoNum type="arabicParenR"/>
            </a:pPr>
            <a:r>
              <a:rPr lang="en-US" sz="1400" dirty="0">
                <a:solidFill>
                  <a:srgbClr val="FF0000"/>
                </a:solidFill>
              </a:rPr>
              <a:t>Caches</a:t>
            </a:r>
          </a:p>
          <a:p>
            <a:pPr marL="0" indent="0">
              <a:buNone/>
            </a:pPr>
            <a:r>
              <a:rPr lang="en-US" sz="1400" b="1" dirty="0"/>
              <a:t>Next Time:</a:t>
            </a:r>
          </a:p>
          <a:p>
            <a:pPr marL="342900" indent="-342900">
              <a:buAutoNum type="arabicParenR"/>
            </a:pPr>
            <a:r>
              <a:rPr lang="en-US" sz="1400" dirty="0"/>
              <a:t>Virtual Memory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en-US" sz="1400" dirty="0"/>
              <a:t>Page Replacement Algorithms</a:t>
            </a:r>
          </a:p>
          <a:p>
            <a:pPr marL="342900" indent="-342900">
              <a:buAutoNum type="arabicParenR"/>
            </a:pPr>
            <a:r>
              <a:rPr lang="en-US" sz="1400" dirty="0"/>
              <a:t>Paging &amp; Page Tables </a:t>
            </a:r>
          </a:p>
          <a:p>
            <a:pPr marL="342900" indent="-342900">
              <a:buAutoNum type="arabicParenR"/>
            </a:pPr>
            <a:r>
              <a:rPr lang="en-US" sz="1400" dirty="0">
                <a:solidFill>
                  <a:srgbClr val="FF0000"/>
                </a:solidFill>
              </a:rPr>
              <a:t>Memory Allocation Algorithms</a:t>
            </a:r>
          </a:p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03522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3B8CA-CE8A-4053-BC00-499B5FC3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Syscall</a:t>
            </a:r>
            <a:r>
              <a:rPr lang="en-US" dirty="0"/>
              <a:t> CPU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E88FE-6A9A-426A-B0F0-2C8B10C9B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It’s similar to in MIPS how we put the </a:t>
            </a:r>
            <a:r>
              <a:rPr lang="en-US" b="1" dirty="0" err="1"/>
              <a:t>syscall</a:t>
            </a:r>
            <a:r>
              <a:rPr lang="en-US" b="1" dirty="0"/>
              <a:t> number </a:t>
            </a:r>
            <a:r>
              <a:rPr lang="en-US" dirty="0"/>
              <a:t>in a certain register.</a:t>
            </a:r>
          </a:p>
          <a:p>
            <a:r>
              <a:rPr lang="en-US" dirty="0"/>
              <a:t>This will identify </a:t>
            </a:r>
            <a:r>
              <a:rPr lang="en-US" b="1" dirty="0"/>
              <a:t>which operation</a:t>
            </a:r>
            <a:r>
              <a:rPr lang="en-US" dirty="0"/>
              <a:t> the process wants to perform</a:t>
            </a:r>
          </a:p>
          <a:p>
            <a:pPr marL="0" indent="0">
              <a:buNone/>
            </a:pPr>
            <a:r>
              <a:rPr lang="en-US" dirty="0"/>
              <a:t>Arguments get passed as usual</a:t>
            </a:r>
          </a:p>
          <a:p>
            <a:pPr marL="0" indent="0">
              <a:buNone/>
            </a:pPr>
            <a:r>
              <a:rPr lang="en-US" dirty="0"/>
              <a:t>Then perform the </a:t>
            </a:r>
            <a:r>
              <a:rPr lang="en-US" dirty="0" err="1"/>
              <a:t>syscall</a:t>
            </a:r>
            <a:r>
              <a:rPr lang="en-US" dirty="0"/>
              <a:t> instruction</a:t>
            </a:r>
          </a:p>
        </p:txBody>
      </p:sp>
    </p:spTree>
    <p:extLst>
      <p:ext uri="{BB962C8B-B14F-4D97-AF65-F5344CB8AC3E}">
        <p14:creationId xmlns:p14="http://schemas.microsoft.com/office/powerpoint/2010/main" val="257576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15E2-1ADE-4743-8940-225B03B07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the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7A4BF-3225-44AA-BC00-6F8E8D5F6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Switching modes causes a few things to happen: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02F73-E254-4E04-BD60-DCCD533F0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31" y="3081984"/>
            <a:ext cx="56578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7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CEFC2-AB5A-486B-8F21-AE2143A38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Upside-Down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D004B-4763-400C-BDEF-30F18FFF4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1) Kernel code is pretty similar to user code </a:t>
            </a:r>
          </a:p>
          <a:p>
            <a:r>
              <a:rPr lang="en-US" dirty="0"/>
              <a:t>There are some restrictions, like no </a:t>
            </a:r>
            <a:r>
              <a:rPr lang="en-US" dirty="0" err="1"/>
              <a:t>libc</a:t>
            </a:r>
            <a:r>
              <a:rPr lang="en-US" dirty="0"/>
              <a:t> </a:t>
            </a:r>
          </a:p>
          <a:p>
            <a:r>
              <a:rPr lang="en-US" dirty="0"/>
              <a:t>But you can do special things </a:t>
            </a:r>
          </a:p>
          <a:p>
            <a:r>
              <a:rPr lang="en-US" dirty="0"/>
              <a:t>Like accessing other processes’ memory spaces </a:t>
            </a:r>
          </a:p>
          <a:p>
            <a:pPr marL="0" indent="0">
              <a:buNone/>
            </a:pPr>
            <a:r>
              <a:rPr lang="en-US" dirty="0"/>
              <a:t>2) This is how it sees the parameters to the system call – they’re on the user stack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01F07-998F-428E-A2BF-5B192270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693" y="2638044"/>
            <a:ext cx="2267239" cy="275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4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201A-09DC-4F4B-8953-2D354CBE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Tracks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23B2B-FA01-4BCC-BD94-11047503C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1) When the kernel is done handling a </a:t>
            </a:r>
            <a:r>
              <a:rPr lang="en-US" dirty="0" err="1"/>
              <a:t>syscall</a:t>
            </a:r>
            <a:r>
              <a:rPr lang="en-US" dirty="0"/>
              <a:t>… </a:t>
            </a:r>
          </a:p>
          <a:p>
            <a:r>
              <a:rPr lang="en-US" dirty="0"/>
              <a:t>It could return to the user process </a:t>
            </a:r>
          </a:p>
          <a:p>
            <a:r>
              <a:rPr lang="en-US" dirty="0"/>
              <a:t>Or it could switch to another user process! </a:t>
            </a:r>
          </a:p>
          <a:p>
            <a:pPr marL="0" indent="0">
              <a:buNone/>
            </a:pPr>
            <a:r>
              <a:rPr lang="en-US" dirty="0"/>
              <a:t>2) This is how one CPU can run many processes </a:t>
            </a:r>
          </a:p>
          <a:p>
            <a:pPr marL="0" indent="0">
              <a:buNone/>
            </a:pPr>
            <a:r>
              <a:rPr lang="en-US" dirty="0"/>
              <a:t>3) At any given moment, it's only running one </a:t>
            </a:r>
          </a:p>
          <a:p>
            <a:r>
              <a:rPr lang="en-US" dirty="0"/>
              <a:t>But over time, they all get some attention </a:t>
            </a:r>
          </a:p>
          <a:p>
            <a:pPr marL="0" indent="0">
              <a:buNone/>
            </a:pPr>
            <a:r>
              <a:rPr lang="en-US" dirty="0"/>
              <a:t>4) The OS is like a juggler</a:t>
            </a:r>
          </a:p>
        </p:txBody>
      </p:sp>
    </p:spTree>
    <p:extLst>
      <p:ext uri="{BB962C8B-B14F-4D97-AF65-F5344CB8AC3E}">
        <p14:creationId xmlns:p14="http://schemas.microsoft.com/office/powerpoint/2010/main" val="3993821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D1E9-B847-4403-A30B-88B88E64E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It for Processes… For now…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4EDBE-4980-4487-8C89-CDEB29F95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regard to processes, for the sake of time, let’s move onto Memory Hierarchy</a:t>
            </a:r>
          </a:p>
          <a:p>
            <a:r>
              <a:rPr lang="en-US" dirty="0"/>
              <a:t>I will try to go into depth with Threads, Process Creation, and Context Switches </a:t>
            </a:r>
            <a:r>
              <a:rPr lang="en-US" b="1" dirty="0">
                <a:solidFill>
                  <a:srgbClr val="FF0000"/>
                </a:solidFill>
              </a:rPr>
              <a:t>NEXT TIME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56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CA28-F4A7-4579-A8FB-4B65FB475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Memory Hierarchy</a:t>
            </a:r>
          </a:p>
        </p:txBody>
      </p:sp>
    </p:spTree>
    <p:extLst>
      <p:ext uri="{BB962C8B-B14F-4D97-AF65-F5344CB8AC3E}">
        <p14:creationId xmlns:p14="http://schemas.microsoft.com/office/powerpoint/2010/main" val="3590218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40E0D-8D28-49AA-AE72-0391FD7A4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An Ideal World…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F92BD-6C4A-445A-AC5C-46282ECE6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ideal world has memory that is…</a:t>
            </a:r>
          </a:p>
          <a:p>
            <a:pPr marL="342900" indent="-342900">
              <a:buAutoNum type="arabicParenR"/>
            </a:pPr>
            <a:r>
              <a:rPr lang="en-US" dirty="0"/>
              <a:t>Copious in Supply</a:t>
            </a:r>
          </a:p>
          <a:p>
            <a:pPr marL="342900" indent="-342900">
              <a:buAutoNum type="arabicParenR"/>
            </a:pPr>
            <a:r>
              <a:rPr lang="en-US" dirty="0"/>
              <a:t>Very Fast</a:t>
            </a:r>
          </a:p>
          <a:p>
            <a:pPr marL="342900" indent="-342900">
              <a:buAutoNum type="arabicParenR"/>
            </a:pPr>
            <a:r>
              <a:rPr lang="en-US" dirty="0"/>
              <a:t>Non-volatile</a:t>
            </a:r>
          </a:p>
          <a:p>
            <a:pPr marL="0" indent="0">
              <a:buNone/>
            </a:pPr>
            <a:r>
              <a:rPr lang="en-US" dirty="0"/>
              <a:t>But the reality is that we can only pick two of the following:</a:t>
            </a:r>
          </a:p>
          <a:p>
            <a:pPr marL="342900" indent="-342900">
              <a:buAutoNum type="arabicParenR"/>
            </a:pPr>
            <a:r>
              <a:rPr lang="en-US" dirty="0"/>
              <a:t>Copious Memory</a:t>
            </a:r>
          </a:p>
          <a:p>
            <a:pPr marL="342900" indent="-342900">
              <a:buAutoNum type="arabicParenR"/>
            </a:pPr>
            <a:r>
              <a:rPr lang="en-US" dirty="0"/>
              <a:t>Fast Memory</a:t>
            </a:r>
          </a:p>
          <a:p>
            <a:pPr marL="342900" indent="-342900">
              <a:buAutoNum type="arabicParenR"/>
            </a:pPr>
            <a:r>
              <a:rPr lang="en-US" dirty="0"/>
              <a:t>Affordable Memory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Goal</a:t>
            </a:r>
            <a:r>
              <a:rPr lang="en-US" dirty="0"/>
              <a:t>: Get the </a:t>
            </a:r>
            <a:r>
              <a:rPr lang="en-US" b="1" dirty="0"/>
              <a:t>real world </a:t>
            </a:r>
            <a:r>
              <a:rPr lang="en-US" dirty="0"/>
              <a:t>as close as possible to the </a:t>
            </a:r>
            <a:r>
              <a:rPr lang="en-US" b="1" dirty="0"/>
              <a:t>ideal world!</a:t>
            </a:r>
          </a:p>
        </p:txBody>
      </p:sp>
    </p:spTree>
    <p:extLst>
      <p:ext uri="{BB962C8B-B14F-4D97-AF65-F5344CB8AC3E}">
        <p14:creationId xmlns:p14="http://schemas.microsoft.com/office/powerpoint/2010/main" val="317958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6749-1035-4DB7-B9EE-8A446618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Moore’s Law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0051FD-3300-4E41-AD47-462648784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2379090"/>
            <a:ext cx="7977881" cy="401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6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38E23-D1CE-4BDF-8DF9-F1D13F4E4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87047-673B-4D1E-8676-842B0D40B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Memory Hierarchy?</a:t>
            </a:r>
          </a:p>
          <a:p>
            <a:r>
              <a:rPr lang="en-US" dirty="0"/>
              <a:t>Memory is split into different levels dependent how much CPU power a process may require</a:t>
            </a:r>
          </a:p>
          <a:p>
            <a:pPr marL="0" indent="0">
              <a:buNone/>
            </a:pPr>
            <a:r>
              <a:rPr lang="en-US" dirty="0"/>
              <a:t>The Memory Hierarchy:</a:t>
            </a:r>
          </a:p>
          <a:p>
            <a:r>
              <a:rPr lang="en-US" dirty="0"/>
              <a:t>Has different levels of memory</a:t>
            </a:r>
          </a:p>
          <a:p>
            <a:r>
              <a:rPr lang="en-US" dirty="0"/>
              <a:t>Some are fast, some are slow</a:t>
            </a:r>
          </a:p>
          <a:p>
            <a:r>
              <a:rPr lang="en-US" dirty="0"/>
              <a:t>Others are large and slow</a:t>
            </a:r>
          </a:p>
        </p:txBody>
      </p:sp>
    </p:spTree>
    <p:extLst>
      <p:ext uri="{BB962C8B-B14F-4D97-AF65-F5344CB8AC3E}">
        <p14:creationId xmlns:p14="http://schemas.microsoft.com/office/powerpoint/2010/main" val="261989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9891-7EAE-4FEE-9617-A527A2C44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2A7BE-77C3-4781-A163-D4CD5DDE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623078" cy="34520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First, let’s introduce the idea of a </a:t>
            </a:r>
            <a:r>
              <a:rPr lang="en-US" b="1" dirty="0"/>
              <a:t>Cache: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 </a:t>
            </a:r>
            <a:r>
              <a:rPr lang="en-US" b="1" dirty="0"/>
              <a:t>cache </a:t>
            </a:r>
            <a:r>
              <a:rPr lang="en-US" dirty="0"/>
              <a:t>is a small amount of </a:t>
            </a:r>
            <a:r>
              <a:rPr lang="en-US" b="1" dirty="0"/>
              <a:t>fast</a:t>
            </a:r>
            <a:r>
              <a:rPr lang="en-US" dirty="0"/>
              <a:t>, </a:t>
            </a:r>
            <a:r>
              <a:rPr lang="en-US" b="1" dirty="0"/>
              <a:t>expensive </a:t>
            </a:r>
            <a:r>
              <a:rPr lang="en-US" dirty="0"/>
              <a:t>memory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Within the Memory Hierarchy, we typically have the following levels: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L1 Cache</a:t>
            </a:r>
            <a:r>
              <a:rPr lang="en-US" dirty="0"/>
              <a:t>: Typically on the CPU chip</a:t>
            </a:r>
          </a:p>
          <a:p>
            <a:r>
              <a:rPr lang="en-US" dirty="0"/>
              <a:t>Often referred to as the </a:t>
            </a:r>
            <a:r>
              <a:rPr lang="en-US" b="1" dirty="0"/>
              <a:t>primary cache</a:t>
            </a:r>
            <a:r>
              <a:rPr lang="en-US" dirty="0"/>
              <a:t>, it is the fastest memory int eh computer, and the closest to the processor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b="1" dirty="0"/>
              <a:t>L2 &amp; L3 Cache</a:t>
            </a:r>
            <a:r>
              <a:rPr lang="en-US" dirty="0"/>
              <a:t>: Off-chip, typically made of SRAM (Static-Random Access Memory)</a:t>
            </a:r>
          </a:p>
          <a:p>
            <a:r>
              <a:rPr lang="en-US" dirty="0"/>
              <a:t>L2 caches typically holds data likely to be accessed by the CPU next, in modern CPUs, L2 caches are present on the CPU cores.</a:t>
            </a:r>
          </a:p>
          <a:p>
            <a:r>
              <a:rPr lang="en-US" dirty="0"/>
              <a:t>L3 caches are the larges </a:t>
            </a:r>
            <a:r>
              <a:rPr lang="en-US" b="1" dirty="0"/>
              <a:t>cache </a:t>
            </a:r>
            <a:r>
              <a:rPr lang="en-US" dirty="0"/>
              <a:t>memory unit and are also the slowest ones.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7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CA28-F4A7-4579-A8FB-4B65FB475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Loading and Running an Executable</a:t>
            </a:r>
          </a:p>
        </p:txBody>
      </p:sp>
    </p:spTree>
    <p:extLst>
      <p:ext uri="{BB962C8B-B14F-4D97-AF65-F5344CB8AC3E}">
        <p14:creationId xmlns:p14="http://schemas.microsoft.com/office/powerpoint/2010/main" val="3701896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4D86A-FE74-46DC-BF55-70BC3364E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 Diagram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9A30E-E14B-4213-900D-2717C9423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411" y="2427673"/>
            <a:ext cx="8249178" cy="389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1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56393-6F16-4830-A63D-0261C8A5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Memory Hierarchy In terms of Speed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A66360-38ED-4FB9-98AA-371A8D57F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7" y="2508519"/>
            <a:ext cx="7712578" cy="36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6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CA28-F4A7-4579-A8FB-4B65FB475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Caching</a:t>
            </a:r>
          </a:p>
        </p:txBody>
      </p:sp>
    </p:spTree>
    <p:extLst>
      <p:ext uri="{BB962C8B-B14F-4D97-AF65-F5344CB8AC3E}">
        <p14:creationId xmlns:p14="http://schemas.microsoft.com/office/powerpoint/2010/main" val="451438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3B06-762B-4513-AB06-D4822955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 Locality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83C25-9685-4C78-B069-29B783DE6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541" y="2386050"/>
            <a:ext cx="6066917" cy="358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1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289BA-34CC-4C58-9828-63CA4182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7B46-F5B9-406E-98A0-75D022134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Caching is necessary for the utility of computers. </a:t>
            </a:r>
          </a:p>
          <a:p>
            <a:r>
              <a:rPr lang="en-US" dirty="0"/>
              <a:t>The CPU/Memory gap increases (The Memory Wall) </a:t>
            </a:r>
          </a:p>
          <a:p>
            <a:pPr marL="0" indent="0">
              <a:buNone/>
            </a:pPr>
            <a:r>
              <a:rPr lang="en-US" dirty="0"/>
              <a:t>In order to actually use these fast CPUs, we need to improve the apparent speed of RAM. </a:t>
            </a:r>
          </a:p>
          <a:p>
            <a:r>
              <a:rPr lang="en-US" dirty="0"/>
              <a:t>Programs use memory a whole lot. </a:t>
            </a:r>
          </a:p>
          <a:p>
            <a:r>
              <a:rPr lang="en-US" dirty="0"/>
              <a:t>The bottleneck would grind performance to the point where CPUs cannot improve.</a:t>
            </a:r>
          </a:p>
        </p:txBody>
      </p:sp>
    </p:spTree>
    <p:extLst>
      <p:ext uri="{BB962C8B-B14F-4D97-AF65-F5344CB8AC3E}">
        <p14:creationId xmlns:p14="http://schemas.microsoft.com/office/powerpoint/2010/main" val="2622828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482EB-6DA2-4D48-AB65-B44BC950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 Data is Far Away!!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491A0-56FC-46C5-ACF3-A57175031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159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Let’s say you want to read a book.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check it out of the library. </a:t>
            </a:r>
          </a:p>
          <a:p>
            <a:r>
              <a:rPr lang="en-US" dirty="0"/>
              <a:t>You have to go there. </a:t>
            </a:r>
          </a:p>
          <a:p>
            <a:r>
              <a:rPr lang="en-US" dirty="0"/>
              <a:t>Find the book. </a:t>
            </a:r>
          </a:p>
          <a:p>
            <a:r>
              <a:rPr lang="en-US" dirty="0"/>
              <a:t>Maybe take the bus back. </a:t>
            </a:r>
          </a:p>
          <a:p>
            <a:pPr lvl="1"/>
            <a:r>
              <a:rPr lang="en-US" dirty="0"/>
              <a:t>Wait in traffic.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Now it sits on your desk. </a:t>
            </a:r>
          </a:p>
          <a:p>
            <a:r>
              <a:rPr lang="en-US" dirty="0"/>
              <a:t>As long as it is near you, it’s easy to access the information. </a:t>
            </a:r>
          </a:p>
          <a:p>
            <a:r>
              <a:rPr lang="en-US" dirty="0"/>
              <a:t>Yet, if you need another book… </a:t>
            </a:r>
          </a:p>
          <a:p>
            <a:pPr lvl="1"/>
            <a:r>
              <a:rPr lang="en-US" dirty="0"/>
              <a:t>You would take the book ALL THE WAY back! (bare with me)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68ADB-7F5A-471A-86BB-22901C869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344" y="2504661"/>
            <a:ext cx="959747" cy="381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5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C292-CC75-4319-BB0B-C073FBA0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Caching: Keeping Things Close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9E964-0F16-450F-86B3-BA493BD6D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889408" cy="39225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Let’s say you want to read a book. </a:t>
            </a:r>
          </a:p>
          <a:p>
            <a:r>
              <a:rPr lang="en-US" dirty="0"/>
              <a:t>It’s not on your bookshelf.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So, still have to check it out of the library. </a:t>
            </a:r>
          </a:p>
          <a:p>
            <a:r>
              <a:rPr lang="en-US" dirty="0"/>
              <a:t>You </a:t>
            </a:r>
            <a:r>
              <a:rPr lang="en-US" dirty="0" err="1"/>
              <a:t>gotta</a:t>
            </a:r>
            <a:r>
              <a:rPr lang="en-US" dirty="0"/>
              <a:t> go there. Find the book. Etc.  </a:t>
            </a:r>
          </a:p>
          <a:p>
            <a:r>
              <a:rPr lang="en-US" dirty="0"/>
              <a:t>Take the bus back.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Now it sits on your desk. </a:t>
            </a:r>
          </a:p>
          <a:p>
            <a:r>
              <a:rPr lang="en-US" dirty="0"/>
              <a:t>As long as it is near you, it is easy to access the information. </a:t>
            </a:r>
          </a:p>
          <a:p>
            <a:r>
              <a:rPr lang="en-US" dirty="0"/>
              <a:t>When we need another book… we put it aside. </a:t>
            </a:r>
          </a:p>
          <a:p>
            <a:pPr lvl="1"/>
            <a:r>
              <a:rPr lang="en-US" dirty="0"/>
              <a:t>Maybe a bookshelf. </a:t>
            </a:r>
          </a:p>
          <a:p>
            <a:r>
              <a:rPr lang="en-US" dirty="0"/>
              <a:t>The next time we need it, it will be nearby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E9E8C3-EE98-43D5-B4D0-EAB9CCAFB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378" y="2638044"/>
            <a:ext cx="1084283" cy="392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6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FFC8-6275-4572-A5F7-67AD78668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Metaphorical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1B0FB-AE50-4C5D-B4CC-1D44E5237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The bookshelf is a cache. </a:t>
            </a:r>
          </a:p>
          <a:p>
            <a:r>
              <a:rPr lang="en-US" dirty="0"/>
              <a:t>It holds information that you might want later.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It is [much] smaller than a library, but faster to retrieve things.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However, it is small. Placing a new book on the shelf may require taking an old book off.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102220-BA5A-4F64-B9CE-C222C1745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435" y="4548352"/>
            <a:ext cx="24384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0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E4093-E281-453C-885E-CE9C1B048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9D061-7DF3-4C6C-A1A3-1B3BA0BEE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RAM is the library. It is far away and getting stuff from there is slow.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 better handle the performance gap between the CPU and memory we add a smaller, fast memory near the CPU.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This is the CPU cache.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D1231C-07FF-4496-A635-53FABF06A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273" y="3429000"/>
            <a:ext cx="25431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4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C1AEF-C396-4827-A7AB-2E10CB7C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Journey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1B079-7042-44AA-ADAD-5F9A7C052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When data is requested, the goal is to read a word into a CPU register.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The CPU first contacts the cache and asks if it has a copy. </a:t>
            </a:r>
          </a:p>
          <a:p>
            <a:r>
              <a:rPr lang="en-US" dirty="0"/>
              <a:t>If it does… that is a cache hit, and, well, that was easy. Just copy that value into the register.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If it does not, this is a </a:t>
            </a:r>
            <a:r>
              <a:rPr lang="en-US" b="1" dirty="0"/>
              <a:t>cache miss</a:t>
            </a:r>
            <a:r>
              <a:rPr lang="en-US" dirty="0"/>
              <a:t>. </a:t>
            </a:r>
          </a:p>
          <a:p>
            <a:r>
              <a:rPr lang="en-US" dirty="0"/>
              <a:t>It will then contact the next component in the memory hierarchy. (RAM)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4"/>
            </a:pPr>
            <a:r>
              <a:rPr lang="en-US" dirty="0"/>
              <a:t>Ram </a:t>
            </a:r>
            <a:r>
              <a:rPr lang="en-US" b="1" dirty="0"/>
              <a:t>copies</a:t>
            </a:r>
            <a:r>
              <a:rPr lang="en-US" dirty="0"/>
              <a:t> the value to cache, and the cache </a:t>
            </a:r>
            <a:r>
              <a:rPr lang="en-US" b="1" dirty="0"/>
              <a:t>copies</a:t>
            </a:r>
            <a:r>
              <a:rPr lang="en-US" dirty="0"/>
              <a:t> the value to the register.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9D74FF-92E6-4AB3-8A6C-42640A0F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693" y="2366920"/>
            <a:ext cx="2105754" cy="39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CEB83-3673-4C11-8A96-3F7ECEE49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our discussion from Last Recitation?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80E80-7D55-4CBA-A431-7F5EEA39D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After the </a:t>
            </a:r>
            <a:r>
              <a:rPr lang="en-US" b="1" dirty="0"/>
              <a:t>Loader</a:t>
            </a:r>
            <a:r>
              <a:rPr lang="en-US" dirty="0"/>
              <a:t>, our program is now an </a:t>
            </a:r>
            <a:r>
              <a:rPr lang="en-US" b="1" dirty="0"/>
              <a:t>executable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what is an </a:t>
            </a:r>
            <a:r>
              <a:rPr lang="en-US" b="1" dirty="0"/>
              <a:t>Executable File?</a:t>
            </a:r>
          </a:p>
          <a:p>
            <a:pPr marL="0" indent="0">
              <a:buNone/>
            </a:pPr>
            <a:r>
              <a:rPr lang="en-US" dirty="0"/>
              <a:t>It’s pretty much the same thing as an </a:t>
            </a:r>
            <a:r>
              <a:rPr lang="en-US" b="1" dirty="0"/>
              <a:t>object file</a:t>
            </a:r>
            <a:r>
              <a:rPr lang="en-US" dirty="0"/>
              <a:t>, but it has every thing it needs to be run:</a:t>
            </a:r>
          </a:p>
          <a:p>
            <a:r>
              <a:rPr lang="en-US" dirty="0"/>
              <a:t>Machine code ("text") </a:t>
            </a:r>
          </a:p>
          <a:p>
            <a:r>
              <a:rPr lang="en-US" dirty="0"/>
              <a:t>Data </a:t>
            </a:r>
          </a:p>
          <a:p>
            <a:r>
              <a:rPr lang="en-US" dirty="0"/>
              <a:t>Symbol table(s) </a:t>
            </a:r>
          </a:p>
          <a:p>
            <a:r>
              <a:rPr lang="en-US" dirty="0"/>
              <a:t>OS-specific info</a:t>
            </a:r>
          </a:p>
        </p:txBody>
      </p:sp>
    </p:spTree>
    <p:extLst>
      <p:ext uri="{BB962C8B-B14F-4D97-AF65-F5344CB8AC3E}">
        <p14:creationId xmlns:p14="http://schemas.microsoft.com/office/powerpoint/2010/main" val="243598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A7D2-89A5-477A-891C-E825AF664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the 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3740E-DEF2-43C0-A601-4106997B6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When the CPU requests memory in an empty cache, the data obviously won’t be available locally.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This is a </a:t>
            </a:r>
            <a:r>
              <a:rPr lang="en-US" b="1" dirty="0"/>
              <a:t>compulsory miss</a:t>
            </a:r>
            <a:r>
              <a:rPr lang="en-US" dirty="0"/>
              <a:t>, a “miss” due to the first access of a block of data.</a:t>
            </a:r>
          </a:p>
          <a:p>
            <a:r>
              <a:rPr lang="en-US" dirty="0"/>
              <a:t>Also known as a “cold miss.”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These are, as they suggest, completely unavoidable. </a:t>
            </a:r>
          </a:p>
          <a:p>
            <a:r>
              <a:rPr lang="en-US" dirty="0"/>
              <a:t>They always incur the high penalty associated with a memory read.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2BBCB3-C150-4555-B805-65414AD18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579" y="2399977"/>
            <a:ext cx="2274883" cy="389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8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4517-6278-4918-937C-97856061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Hitting the Target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92982-EA40-41B4-940A-B0741F7BA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When the CPU requests memory that happens to already be in the cache, the data is read locally (quickly).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This is a </a:t>
            </a:r>
            <a:r>
              <a:rPr lang="en-US" b="1" dirty="0"/>
              <a:t>cache hit</a:t>
            </a:r>
            <a:r>
              <a:rPr lang="en-US" dirty="0"/>
              <a:t>. </a:t>
            </a:r>
          </a:p>
          <a:p>
            <a:r>
              <a:rPr lang="en-US" dirty="0"/>
              <a:t>Your best-case scenario.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These avoid having to communicate at all with memory. </a:t>
            </a:r>
          </a:p>
          <a:p>
            <a:r>
              <a:rPr lang="en-US" dirty="0"/>
              <a:t>No penalty taken for reading/writing to memory. </a:t>
            </a:r>
          </a:p>
          <a:p>
            <a:r>
              <a:rPr lang="en-US" dirty="0"/>
              <a:t>Very cheap in terms of time.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D94B9-9C42-460B-9E78-E218F4C79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22" y="2345392"/>
            <a:ext cx="2244155" cy="423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4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3541B-4895-4173-B1BB-758164259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Cache Half Full…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FE261-362F-4544-9633-F5E99301C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As the CPU requests memory, the cache will fill to satisfy each compulsory miss.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When it fills up completely, it will have no further room for the next miss.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On a miss, it requests the data from memory. </a:t>
            </a:r>
          </a:p>
          <a:p>
            <a:r>
              <a:rPr lang="en-US" dirty="0"/>
              <a:t>Yet, where does it go?? We must remove one.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4"/>
            </a:pPr>
            <a:r>
              <a:rPr lang="en-US" dirty="0"/>
              <a:t>This is a </a:t>
            </a:r>
            <a:r>
              <a:rPr lang="en-US" b="1" dirty="0"/>
              <a:t>capacity miss</a:t>
            </a:r>
            <a:r>
              <a:rPr lang="en-US" dirty="0"/>
              <a:t>. The memory requirements of the program are larger than the cache.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A3CF1-08BB-41DD-9A5F-598CD787E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589" y="2287271"/>
            <a:ext cx="2238690" cy="380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1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DC56-203D-46CF-9DD1-699C504A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D7A2A-B985-4E4B-98A1-8F1D959CB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It is difficult to know what block of data to omit from this cache on such a miss. </a:t>
            </a:r>
          </a:p>
          <a:p>
            <a:r>
              <a:rPr lang="en-US" dirty="0"/>
              <a:t>However we can exploit the common locality patterns of programs to improve our cache.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There is </a:t>
            </a:r>
            <a:r>
              <a:rPr lang="en-US" b="1" dirty="0"/>
              <a:t>temporal locality</a:t>
            </a:r>
            <a:r>
              <a:rPr lang="en-US" dirty="0"/>
              <a:t>: accessed data is likely to be used again in near future. </a:t>
            </a:r>
          </a:p>
          <a:p>
            <a:r>
              <a:rPr lang="en-US" dirty="0"/>
              <a:t>This is what caches generally capture.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However, </a:t>
            </a:r>
            <a:r>
              <a:rPr lang="en-US" b="1" dirty="0"/>
              <a:t>spatial locality </a:t>
            </a:r>
            <a:r>
              <a:rPr lang="en-US" dirty="0"/>
              <a:t>is also likely: data is often grouped together. </a:t>
            </a:r>
          </a:p>
          <a:p>
            <a:r>
              <a:rPr lang="en-US" dirty="0"/>
              <a:t>When we access a struct field, we will often access another which is nearby in memory.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2BDD9-A1BC-4582-999E-EC93A6E3E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745" y="2401096"/>
            <a:ext cx="2221042" cy="35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A911-AA9B-48D9-BB2A-B5BD82A0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Space…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7C54B-D6F4-4807-AC18-E6B1B3B98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We would like to keep data that is adjacent in memory in the cache, together, at the same time.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To do this, we “hash” the address. This is used to determine the cache slot.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Just a fancy way to say: we divide the address by the cache size and use the remainder. </a:t>
            </a:r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Every 0th block, 1st block, 2nd block, etc.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The 5th block (in this example) goes to the slot, the 6th goes to the slot, and so 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8CFE8A-743C-4BAA-8806-212E12278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082" y="2322088"/>
            <a:ext cx="2379141" cy="38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4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E8FB-C1D4-477A-876A-BB706525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and to the point…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8DB0E-1FAC-4F97-BD10-4D13D488C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Let’s read addresses 3, 4, 5, 6, and 7 (in that order) from memory.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Reading address 8 next incurs a </a:t>
            </a:r>
            <a:r>
              <a:rPr lang="en-US" b="1" dirty="0"/>
              <a:t>capacity miss</a:t>
            </a:r>
            <a:r>
              <a:rPr lang="en-US" dirty="0"/>
              <a:t>, but it evicts the address that is furthest away from the others. </a:t>
            </a:r>
          </a:p>
          <a:p>
            <a:r>
              <a:rPr lang="en-US" dirty="0"/>
              <a:t>This type of cache is good for programs that read through data sequentially. </a:t>
            </a:r>
          </a:p>
          <a:p>
            <a:r>
              <a:rPr lang="en-US" dirty="0"/>
              <a:t>That is because such programs will always remove the least recently used block on a miss, as shown here.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Because every address has a specific cache slot, this is called a </a:t>
            </a:r>
            <a:r>
              <a:rPr lang="en-US" b="1" dirty="0"/>
              <a:t>direct-mapped cache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90D22-E415-45DE-9353-D2F669992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864" y="2360971"/>
            <a:ext cx="2075700" cy="339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3F30B-C87D-4F05-8918-BA9F3C21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your Connection…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27E29-FF6C-4C3C-8E1D-C1386A813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45081"/>
            <a:ext cx="7614200" cy="3966942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Let’s consider an antagonist pattern. </a:t>
            </a:r>
          </a:p>
          <a:p>
            <a:r>
              <a:rPr lang="en-US" dirty="0"/>
              <a:t>What is the worst case for this cache?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If we read every 5th address in our memory in order, we would </a:t>
            </a:r>
            <a:r>
              <a:rPr lang="en-US" b="1" dirty="0"/>
              <a:t>overwhelm</a:t>
            </a:r>
            <a:r>
              <a:rPr lang="en-US" dirty="0"/>
              <a:t> our direct-mapped cache. </a:t>
            </a:r>
          </a:p>
          <a:p>
            <a:r>
              <a:rPr lang="en-US" dirty="0"/>
              <a:t>Let’s access 0, 5, A in that order.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Accessing address 0 is a </a:t>
            </a:r>
            <a:r>
              <a:rPr lang="en-US" b="1" dirty="0"/>
              <a:t>compulsory miss. </a:t>
            </a:r>
          </a:p>
          <a:p>
            <a:r>
              <a:rPr lang="en-US" dirty="0"/>
              <a:t>Address 5, however, is a miss. </a:t>
            </a:r>
          </a:p>
          <a:p>
            <a:r>
              <a:rPr lang="en-US" dirty="0"/>
              <a:t>But our cache isn’t full!!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4"/>
            </a:pPr>
            <a:r>
              <a:rPr lang="en-US" dirty="0"/>
              <a:t>A miss that occurs even though your cache could fit the block is called a </a:t>
            </a:r>
            <a:r>
              <a:rPr lang="en-US" b="1" dirty="0"/>
              <a:t>conflict miss.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0677B-9B8E-411D-B042-6F97CF3F5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336" y="2345081"/>
            <a:ext cx="2168948" cy="367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3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25EC-36B1-4FE9-A8D5-C12F20722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that block?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0CDB9-02EF-4985-A405-CF4AD5DD4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Spatial locality is SO prevalent that it makes a whole lot of sense to pull more data than is requested. </a:t>
            </a:r>
          </a:p>
          <a:p>
            <a:r>
              <a:rPr lang="en-US" dirty="0"/>
              <a:t>If we request a word (8 bytes) from memory, and we have a cache miss, let’s pull 8 words at a time (64 bytes).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Therefore, the blocks visualized to the right can have a size, called the </a:t>
            </a:r>
            <a:r>
              <a:rPr lang="en-US" b="1" dirty="0"/>
              <a:t>block size. </a:t>
            </a:r>
          </a:p>
          <a:p>
            <a:r>
              <a:rPr lang="en-US" dirty="0"/>
              <a:t>The bigger the block, the better spatial locality will become. </a:t>
            </a:r>
          </a:p>
          <a:p>
            <a:r>
              <a:rPr lang="en-US" dirty="0"/>
              <a:t>However, the more time it takes to copy from memory and the higher penalty if you throw it away on a miss!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FB1B5-7B95-4713-9B38-6E03BD816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671" y="2516739"/>
            <a:ext cx="2270981" cy="31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5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A0F6-D260-4521-AECC-A6A083E84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Size helps Locality…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02DBE-DD81-4185-A9F6-17F4DD726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When we request an address from our cache, we are requesting the block that contains that address. </a:t>
            </a:r>
          </a:p>
          <a:p>
            <a:r>
              <a:rPr lang="en-US" dirty="0"/>
              <a:t>Here, Block 0 contains byte addresses 0x00 through 0x39. Block 1 is 0x40 to 0x79, etc.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Let’s request 64-bit words in order starting at address 0x40 (Block 1) </a:t>
            </a:r>
          </a:p>
          <a:p>
            <a:r>
              <a:rPr lang="en-US" dirty="0"/>
              <a:t>There are 8 words in each cache block. </a:t>
            </a:r>
          </a:p>
          <a:p>
            <a:r>
              <a:rPr lang="en-US" dirty="0"/>
              <a:t>Therefore, we have only one compulsory miss. </a:t>
            </a:r>
          </a:p>
          <a:p>
            <a:r>
              <a:rPr lang="en-US" dirty="0"/>
              <a:t>And then we have </a:t>
            </a:r>
            <a:r>
              <a:rPr lang="en-US" b="1" dirty="0"/>
              <a:t>7 cache hits</a:t>
            </a:r>
            <a:r>
              <a:rPr lang="en-US" dirty="0"/>
              <a:t>!!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If we request the ninth word, we will be at address 0x80 (and a </a:t>
            </a:r>
            <a:r>
              <a:rPr lang="en-US" b="1" dirty="0"/>
              <a:t>compulsory miss</a:t>
            </a:r>
            <a:r>
              <a:rPr lang="en-US" dirty="0"/>
              <a:t>.)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293078-EEB8-48A6-AC45-F859F061E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270" y="2830998"/>
            <a:ext cx="2061054" cy="271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0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06A5-F8EE-4146-BBF7-B99B37D3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tale of two C programs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2E6D02-AB47-40B0-9DFE-4075ECEC5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2516356"/>
            <a:ext cx="7729728" cy="387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2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C8CA8-3A2F-4093-9EBD-E8288F4A5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Countdown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B0DC8-B82A-44DA-9295-C42E41F2D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loader is the last part of the OS, that </a:t>
            </a:r>
            <a:r>
              <a:rPr lang="en-US" b="1" dirty="0"/>
              <a:t>loads the executable: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10A081-1F22-4261-BD53-DCE4D8957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137" y="3188910"/>
            <a:ext cx="54197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8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90483-0B6D-4AEC-A226-C8899BA5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deep Dive on the Left Program…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AF63D4-1118-4660-92A7-7AB743A03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514831"/>
            <a:ext cx="74676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3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90483-0B6D-4AEC-A226-C8899BA5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deep Dive on the Right Program…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8F886-A717-4CFB-AE5A-1F7B78B6F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692" y="2524355"/>
            <a:ext cx="72961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04B2-E784-442D-BFA4-D9C08B1D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Antagonist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36824A-E85D-48EA-97DB-A1187AC1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2371493"/>
            <a:ext cx="69723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976EB-8F3A-4B3C-98A7-D1736D6D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Cache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4ABC9-9A35-47CE-83A3-873210D1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95921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Recall that caches make computers practical.</a:t>
            </a:r>
          </a:p>
          <a:p>
            <a:r>
              <a:rPr lang="en-US" dirty="0"/>
              <a:t>Why? Well…</a:t>
            </a:r>
          </a:p>
          <a:p>
            <a:r>
              <a:rPr lang="en-US" dirty="0"/>
              <a:t>Our “slow” program effectively did not use the cache, and it was 10 times slower.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Simply: Caches offer much faster accesses than DRAM. </a:t>
            </a:r>
          </a:p>
          <a:p>
            <a:r>
              <a:rPr lang="en-US" dirty="0"/>
              <a:t>Perhaps 100s of times faster.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Consider the math: </a:t>
            </a:r>
          </a:p>
          <a:p>
            <a:pPr marL="0" indent="0">
              <a:buNone/>
            </a:pPr>
            <a:r>
              <a:rPr lang="en-US" b="1" dirty="0"/>
              <a:t>miss rate </a:t>
            </a:r>
            <a:r>
              <a:rPr lang="en-US" dirty="0"/>
              <a:t>(MR): Fraction of memory accesses not in cache. </a:t>
            </a:r>
          </a:p>
          <a:p>
            <a:pPr marL="0" indent="0">
              <a:buNone/>
            </a:pPr>
            <a:r>
              <a:rPr lang="en-US" b="1" dirty="0"/>
              <a:t>hit rate </a:t>
            </a:r>
            <a:r>
              <a:rPr lang="en-US" dirty="0"/>
              <a:t>(HR): Fraction of memory accesses found in cache. ( H𝑅 = 1 − 𝑀𝑅) </a:t>
            </a:r>
          </a:p>
          <a:p>
            <a:pPr marL="0" indent="0">
              <a:buNone/>
            </a:pPr>
            <a:r>
              <a:rPr lang="en-US" b="1" dirty="0"/>
              <a:t>hit time </a:t>
            </a:r>
            <a:r>
              <a:rPr lang="en-US" dirty="0"/>
              <a:t>(HT): Time it takes to read a block from cache to CPU. (Best case) </a:t>
            </a:r>
          </a:p>
          <a:p>
            <a:pPr marL="0" indent="0">
              <a:buNone/>
            </a:pPr>
            <a:r>
              <a:rPr lang="en-US" b="1" dirty="0"/>
              <a:t>miss penalty </a:t>
            </a:r>
            <a:r>
              <a:rPr lang="en-US" dirty="0"/>
              <a:t>(MP): Time it takes to read from main memory to cache. </a:t>
            </a:r>
          </a:p>
        </p:txBody>
      </p:sp>
    </p:spTree>
    <p:extLst>
      <p:ext uri="{BB962C8B-B14F-4D97-AF65-F5344CB8AC3E}">
        <p14:creationId xmlns:p14="http://schemas.microsoft.com/office/powerpoint/2010/main" val="127133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47F8-6EA2-4E35-B3A1-69906889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54478"/>
            <a:ext cx="7729728" cy="1188720"/>
          </a:xfrm>
        </p:spPr>
        <p:txBody>
          <a:bodyPr/>
          <a:lstStyle/>
          <a:p>
            <a:r>
              <a:rPr lang="en-US" dirty="0"/>
              <a:t>A Closer 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1A57-A64E-45B3-A9E5-1AA5D6040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679255"/>
            <a:ext cx="7924918" cy="501450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Recall that caches make computers practical.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Consider the math: </a:t>
            </a:r>
          </a:p>
          <a:p>
            <a:pPr marL="0" indent="0">
              <a:buNone/>
            </a:pPr>
            <a:r>
              <a:rPr lang="en-US" b="1" dirty="0"/>
              <a:t>miss rate </a:t>
            </a:r>
            <a:r>
              <a:rPr lang="en-US" dirty="0"/>
              <a:t>(MR): Fraction of memory accesses not in cache. </a:t>
            </a:r>
          </a:p>
          <a:p>
            <a:pPr marL="0" indent="0">
              <a:buNone/>
            </a:pPr>
            <a:r>
              <a:rPr lang="en-US" b="1" dirty="0"/>
              <a:t>hit rate </a:t>
            </a:r>
            <a:r>
              <a:rPr lang="en-US" dirty="0"/>
              <a:t>(HR): Fraction of memory accesses found in cache. ( H𝑅 = 1 − 𝑀𝑅) </a:t>
            </a:r>
          </a:p>
          <a:p>
            <a:pPr marL="0" indent="0">
              <a:buNone/>
            </a:pPr>
            <a:r>
              <a:rPr lang="en-US" b="1" dirty="0"/>
              <a:t>hit time </a:t>
            </a:r>
            <a:r>
              <a:rPr lang="en-US" dirty="0"/>
              <a:t>(HT): Time it takes to read a block from cache to CPU. (Best case) </a:t>
            </a:r>
          </a:p>
          <a:p>
            <a:pPr marL="0" indent="0">
              <a:buNone/>
            </a:pPr>
            <a:r>
              <a:rPr lang="en-US" b="1" dirty="0"/>
              <a:t>miss penalty </a:t>
            </a:r>
            <a:r>
              <a:rPr lang="en-US" dirty="0"/>
              <a:t>(MP): Time it takes to read from main memory to cache.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US" b="1" dirty="0"/>
              <a:t>Average Memory Access Time (AMAT): </a:t>
            </a:r>
            <a:r>
              <a:rPr lang="en-US" dirty="0"/>
              <a:t>The time it takes, on average, to perform a memory request, considering the cache performance. </a:t>
            </a:r>
          </a:p>
          <a:p>
            <a:r>
              <a:rPr lang="en-US" dirty="0"/>
              <a:t>𝐴𝑀𝐴𝑇 = 𝐻𝑇 + 𝑀𝑅 × 𝑀𝑃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4"/>
            </a:pPr>
            <a:r>
              <a:rPr lang="en-US" dirty="0"/>
              <a:t>Assuming a HT of 1 clock cycle and a MP of 100 clock cycles… </a:t>
            </a:r>
          </a:p>
          <a:p>
            <a:r>
              <a:rPr lang="en-US" dirty="0"/>
              <a:t>A HR of 97%: 𝐴𝑀𝐴𝑇 = 1 + 0.03 × 100 = 4 𝑐𝑦𝑐𝑙𝑒𝑠 </a:t>
            </a:r>
          </a:p>
          <a:p>
            <a:r>
              <a:rPr lang="en-US" dirty="0"/>
              <a:t>A HR of 99%: 𝐴𝑀𝐴𝑇 = 1 + 0.01 × 100 = 2 𝑐𝑦𝑐𝑙𝑒𝑠 </a:t>
            </a:r>
          </a:p>
          <a:p>
            <a:r>
              <a:rPr lang="en-US" dirty="0"/>
              <a:t>A hit-rate jump from just 97% to 99% doubles memory performance. Wow.</a:t>
            </a:r>
          </a:p>
        </p:txBody>
      </p:sp>
    </p:spTree>
    <p:extLst>
      <p:ext uri="{BB962C8B-B14F-4D97-AF65-F5344CB8AC3E}">
        <p14:creationId xmlns:p14="http://schemas.microsoft.com/office/powerpoint/2010/main" val="37513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D05CB-4A9A-42DD-8C9C-D29EEE8D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Layout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4E9D3-70A4-4AED-9BF2-9ABE089B3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We have seen two types of cache layouts. </a:t>
            </a:r>
          </a:p>
          <a:p>
            <a:r>
              <a:rPr lang="en-US" dirty="0"/>
              <a:t>A freeform cache: blocks go wherever. ¯\_(</a:t>
            </a:r>
            <a:r>
              <a:rPr lang="ja-JP" altLang="en-US" dirty="0"/>
              <a:t>ツ</a:t>
            </a:r>
            <a:r>
              <a:rPr lang="en-US" altLang="ja-JP" dirty="0"/>
              <a:t>)_/¯ </a:t>
            </a:r>
          </a:p>
          <a:p>
            <a:pPr lvl="1"/>
            <a:r>
              <a:rPr lang="en-US" dirty="0"/>
              <a:t>Also called a </a:t>
            </a:r>
            <a:r>
              <a:rPr lang="en-US" b="1" dirty="0"/>
              <a:t>fully associative cache</a:t>
            </a:r>
            <a:r>
              <a:rPr lang="en-US" dirty="0"/>
              <a:t>. </a:t>
            </a:r>
          </a:p>
          <a:p>
            <a:r>
              <a:rPr lang="en-US" dirty="0"/>
              <a:t>A direct-mapped cache: blocks go into slots.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They have their own trade-offs, and as usual… </a:t>
            </a:r>
          </a:p>
          <a:p>
            <a:r>
              <a:rPr lang="en-US" dirty="0"/>
              <a:t>We can have a hybrid approach!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Here, each cache slot has multiple bins. </a:t>
            </a:r>
          </a:p>
          <a:p>
            <a:r>
              <a:rPr lang="en-US" dirty="0"/>
              <a:t>You only need to evict when you fill up the bins. Best of both worlds! </a:t>
            </a:r>
          </a:p>
          <a:p>
            <a:r>
              <a:rPr lang="en-US" dirty="0"/>
              <a:t>Which do you evict? (Hmm… difficult choice.)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5B947-CC26-443D-BDAA-26A557693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544" y="2529558"/>
            <a:ext cx="22669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DEA1-392F-4EDA-9A27-EB70F88B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26649-122E-4398-823B-6526D0F17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543179" cy="384265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With an </a:t>
            </a:r>
            <a:r>
              <a:rPr lang="en-US" b="1" dirty="0"/>
              <a:t>associative cache, </a:t>
            </a:r>
            <a:r>
              <a:rPr lang="en-US" dirty="0"/>
              <a:t>the address determines the slot. </a:t>
            </a:r>
          </a:p>
          <a:p>
            <a:r>
              <a:rPr lang="en-US" dirty="0"/>
              <a:t>Much like a direct-mapped cache. </a:t>
            </a:r>
          </a:p>
          <a:p>
            <a:r>
              <a:rPr lang="en-US" dirty="0"/>
              <a:t>However, the slot has a number of bins. </a:t>
            </a:r>
          </a:p>
          <a:p>
            <a:r>
              <a:rPr lang="en-US" dirty="0"/>
              <a:t>Any bin in the slot is viable for a block. </a:t>
            </a:r>
          </a:p>
          <a:p>
            <a:r>
              <a:rPr lang="en-US" dirty="0"/>
              <a:t>The number of bins is the number of “ways” </a:t>
            </a:r>
          </a:p>
          <a:p>
            <a:pPr lvl="1"/>
            <a:r>
              <a:rPr lang="en-US" dirty="0"/>
              <a:t>A direct-mapped cache is a 1-way cache.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When the cache determines if the block is in the cache already… </a:t>
            </a:r>
          </a:p>
          <a:p>
            <a:r>
              <a:rPr lang="en-US" dirty="0"/>
              <a:t>It determines the slot. </a:t>
            </a:r>
          </a:p>
          <a:p>
            <a:r>
              <a:rPr lang="en-US" dirty="0"/>
              <a:t>It scans every bin for a block tagged with that exact address. </a:t>
            </a:r>
          </a:p>
          <a:p>
            <a:r>
              <a:rPr lang="en-US" dirty="0"/>
              <a:t>Therefore, the cache performance degrades as you increase the number of ways.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F7E80-F0A7-4403-A107-F3EEBAE6F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098" y="2398095"/>
            <a:ext cx="2333323" cy="39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0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FF5A-62D9-47FB-9BC7-7EDB0619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69888"/>
            <a:ext cx="7729728" cy="1188720"/>
          </a:xfrm>
        </p:spPr>
        <p:txBody>
          <a:bodyPr/>
          <a:lstStyle/>
          <a:p>
            <a:r>
              <a:rPr lang="en-US" dirty="0"/>
              <a:t>Putting it all Together (Summary)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4279D-68DA-438F-85AE-27413C334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723643"/>
            <a:ext cx="7729728" cy="502338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The notion of storing data is a complicated one. </a:t>
            </a:r>
          </a:p>
          <a:p>
            <a:r>
              <a:rPr lang="en-US" dirty="0"/>
              <a:t>Different technologies have different strengths (and costs)</a:t>
            </a:r>
          </a:p>
          <a:p>
            <a:r>
              <a:rPr lang="en-US" dirty="0"/>
              <a:t>Often trade-off between: </a:t>
            </a:r>
          </a:p>
          <a:p>
            <a:pPr lvl="1"/>
            <a:r>
              <a:rPr lang="en-US" dirty="0"/>
              <a:t>fast / small, expensive </a:t>
            </a:r>
          </a:p>
          <a:p>
            <a:pPr lvl="1"/>
            <a:r>
              <a:rPr lang="en-US" dirty="0"/>
              <a:t>slow / big, cheap </a:t>
            </a:r>
          </a:p>
          <a:p>
            <a:r>
              <a:rPr lang="en-US" dirty="0"/>
              <a:t>Hardware designs attempt to accommodate a variety of technologies. </a:t>
            </a:r>
          </a:p>
          <a:p>
            <a:pPr lvl="1"/>
            <a:r>
              <a:rPr lang="en-US" dirty="0"/>
              <a:t>Often using fast/small memories to act as a “cache” for slower ones. 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dirty="0"/>
              <a:t>Caches can be arranged in several ways: </a:t>
            </a:r>
          </a:p>
          <a:p>
            <a:r>
              <a:rPr lang="en-US" dirty="0"/>
              <a:t>Blocks go anywhere (fully-associative) </a:t>
            </a:r>
          </a:p>
          <a:p>
            <a:r>
              <a:rPr lang="en-US" dirty="0"/>
              <a:t>Blocks go in particular slots (direct-mapped / 1-way associative) </a:t>
            </a:r>
          </a:p>
          <a:p>
            <a:r>
              <a:rPr lang="en-US" dirty="0"/>
              <a:t>Hybrid: Blocks go to particular slots… but then can go in any bin in that slot. 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US" dirty="0"/>
              <a:t>Caches attempt to exploit temporal and spatial locality of programs. </a:t>
            </a:r>
          </a:p>
          <a:p>
            <a:r>
              <a:rPr lang="en-US" dirty="0"/>
              <a:t>And even a slight improvement to hit rate can dramatically improve overall performance of a program!</a:t>
            </a:r>
          </a:p>
        </p:txBody>
      </p:sp>
    </p:spTree>
    <p:extLst>
      <p:ext uri="{BB962C8B-B14F-4D97-AF65-F5344CB8AC3E}">
        <p14:creationId xmlns:p14="http://schemas.microsoft.com/office/powerpoint/2010/main" val="180506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CA28-F4A7-4579-A8FB-4B65FB475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That’s all I have for now!</a:t>
            </a:r>
          </a:p>
        </p:txBody>
      </p:sp>
    </p:spTree>
    <p:extLst>
      <p:ext uri="{BB962C8B-B14F-4D97-AF65-F5344CB8AC3E}">
        <p14:creationId xmlns:p14="http://schemas.microsoft.com/office/powerpoint/2010/main" val="42030527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FBAB0-A12B-4845-B50C-B37CC529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Geez… that took a while, so 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EB273-F544-4EC9-8B0B-DD3E20556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going to cover </a:t>
            </a:r>
            <a:r>
              <a:rPr lang="en-US" b="1" dirty="0"/>
              <a:t>Virtual Memory </a:t>
            </a:r>
            <a:r>
              <a:rPr lang="en-US" dirty="0"/>
              <a:t>and </a:t>
            </a:r>
            <a:r>
              <a:rPr lang="en-US" b="1" dirty="0"/>
              <a:t>Page Replacement Algorithm</a:t>
            </a:r>
          </a:p>
          <a:p>
            <a:endParaRPr lang="en-US" dirty="0"/>
          </a:p>
          <a:p>
            <a:r>
              <a:rPr lang="en-US" b="1" dirty="0"/>
              <a:t>(</a:t>
            </a:r>
            <a:r>
              <a:rPr lang="en-US" b="1" dirty="0">
                <a:solidFill>
                  <a:srgbClr val="FF0000"/>
                </a:solidFill>
              </a:rPr>
              <a:t>Possibly</a:t>
            </a:r>
            <a:r>
              <a:rPr lang="en-US" b="1" dirty="0">
                <a:solidFill>
                  <a:schemeClr val="tx1"/>
                </a:solidFill>
              </a:rPr>
              <a:t>) Threads, Process Creation, Context Switches</a:t>
            </a:r>
            <a:endParaRPr lang="en-US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72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CA28-F4A7-4579-A8FB-4B65FB475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Operating System</a:t>
            </a:r>
          </a:p>
        </p:txBody>
      </p:sp>
    </p:spTree>
    <p:extLst>
      <p:ext uri="{BB962C8B-B14F-4D97-AF65-F5344CB8AC3E}">
        <p14:creationId xmlns:p14="http://schemas.microsoft.com/office/powerpoint/2010/main" val="3766752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EFDC-24EA-401B-9315-DFC0140C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5997"/>
            <a:ext cx="7729728" cy="1188720"/>
          </a:xfrm>
        </p:spPr>
        <p:txBody>
          <a:bodyPr/>
          <a:lstStyle/>
          <a:p>
            <a:r>
              <a:rPr lang="en-US" dirty="0"/>
              <a:t>What is the Operating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D2E19-5E49-407E-A74C-D44DB7C4F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574557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 the previous slide, I mentioned the </a:t>
            </a:r>
            <a:r>
              <a:rPr lang="en-US" b="1" dirty="0"/>
              <a:t>OS</a:t>
            </a:r>
            <a:r>
              <a:rPr lang="en-US" dirty="0"/>
              <a:t>… but what exactly is it?</a:t>
            </a:r>
          </a:p>
          <a:p>
            <a:pPr marL="0" indent="0">
              <a:buNone/>
            </a:pPr>
            <a:r>
              <a:rPr lang="en-US" dirty="0"/>
              <a:t>It is a program that acts as the mediator between the user of a computer and the computer hardware.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EB63E5-43E5-4977-B73C-833DD586E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554" y="2674476"/>
            <a:ext cx="5024090" cy="379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9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2C13-A77F-48D2-835F-E963CE2BA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an OS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BBB0F-4ED5-4551-BD3B-406576911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arenR"/>
            </a:pPr>
            <a:r>
              <a:rPr lang="en-US" b="1" dirty="0"/>
              <a:t>Resource Control</a:t>
            </a:r>
          </a:p>
          <a:p>
            <a:pPr lvl="1"/>
            <a:r>
              <a:rPr lang="en-US" dirty="0"/>
              <a:t>It’s the gatekeeper to all of the computer’s resources</a:t>
            </a:r>
          </a:p>
          <a:p>
            <a:pPr marL="342900" indent="-342900">
              <a:buAutoNum type="arabicParenR"/>
            </a:pPr>
            <a:r>
              <a:rPr lang="en-US" b="1" dirty="0"/>
              <a:t>Process Control</a:t>
            </a:r>
          </a:p>
          <a:p>
            <a:pPr lvl="1"/>
            <a:r>
              <a:rPr lang="en-US" dirty="0"/>
              <a:t>It ensures that all programs play nice</a:t>
            </a:r>
          </a:p>
          <a:p>
            <a:pPr marL="342900" indent="-342900">
              <a:buAutoNum type="arabicParenR"/>
            </a:pPr>
            <a:r>
              <a:rPr lang="en-US" b="1" dirty="0"/>
              <a:t>Hardware Abstraction</a:t>
            </a:r>
          </a:p>
          <a:p>
            <a:pPr lvl="1"/>
            <a:r>
              <a:rPr lang="en-US" dirty="0"/>
              <a:t>The OS </a:t>
            </a:r>
            <a:r>
              <a:rPr lang="en-US" dirty="0">
                <a:solidFill>
                  <a:srgbClr val="FF0000"/>
                </a:solidFill>
              </a:rPr>
              <a:t>LIES</a:t>
            </a:r>
            <a:r>
              <a:rPr lang="en-US" dirty="0"/>
              <a:t>, it makes processes believe things that aren’t real</a:t>
            </a:r>
          </a:p>
        </p:txBody>
      </p:sp>
    </p:spTree>
    <p:extLst>
      <p:ext uri="{BB962C8B-B14F-4D97-AF65-F5344CB8AC3E}">
        <p14:creationId xmlns:p14="http://schemas.microsoft.com/office/powerpoint/2010/main" val="397057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CA28-F4A7-4579-A8FB-4B65FB475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240166957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CS_0449_Recitation_7</Template>
  <TotalTime>4</TotalTime>
  <Words>3151</Words>
  <Application>Microsoft Office PowerPoint</Application>
  <PresentationFormat>Widescreen</PresentationFormat>
  <Paragraphs>371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Arial</vt:lpstr>
      <vt:lpstr>Gill Sans MT</vt:lpstr>
      <vt:lpstr>Parcel</vt:lpstr>
      <vt:lpstr>CS 0449 RECITATION 6/7</vt:lpstr>
      <vt:lpstr>Logistics</vt:lpstr>
      <vt:lpstr>Loading and Running an Executable</vt:lpstr>
      <vt:lpstr>Remember our discussion from Last Recitation?</vt:lpstr>
      <vt:lpstr>The Final Countdown</vt:lpstr>
      <vt:lpstr>The Operating System</vt:lpstr>
      <vt:lpstr>What is the Operating System?</vt:lpstr>
      <vt:lpstr>What Does an OS DO?</vt:lpstr>
      <vt:lpstr>Processes</vt:lpstr>
      <vt:lpstr>Processes</vt:lpstr>
      <vt:lpstr>Processes that are on the naughty list</vt:lpstr>
      <vt:lpstr>The OS Kernel</vt:lpstr>
      <vt:lpstr>Address Spaces</vt:lpstr>
      <vt:lpstr>Putting it all Together</vt:lpstr>
      <vt:lpstr>A process in-Memory</vt:lpstr>
      <vt:lpstr>System Calls</vt:lpstr>
      <vt:lpstr>A Barrier to Entry</vt:lpstr>
      <vt:lpstr>CPU Modes</vt:lpstr>
      <vt:lpstr>Enter System Calls</vt:lpstr>
      <vt:lpstr>Syscall CPU Mechanisms</vt:lpstr>
      <vt:lpstr>Opening the Portal</vt:lpstr>
      <vt:lpstr>The Upside-Down</vt:lpstr>
      <vt:lpstr>Switching Tracks</vt:lpstr>
      <vt:lpstr>That’s It for Processes… For now…</vt:lpstr>
      <vt:lpstr>The Memory Hierarchy</vt:lpstr>
      <vt:lpstr>In An Ideal World…</vt:lpstr>
      <vt:lpstr>Moore’s Law</vt:lpstr>
      <vt:lpstr>Memory Hierarchy</vt:lpstr>
      <vt:lpstr>Memory Hierarchy Levels</vt:lpstr>
      <vt:lpstr>Memory Hierarchy Diagram</vt:lpstr>
      <vt:lpstr>The Memory Hierarchy In terms of Speed</vt:lpstr>
      <vt:lpstr>Memory Caching</vt:lpstr>
      <vt:lpstr>Experiment: Locality</vt:lpstr>
      <vt:lpstr>Practical Performance</vt:lpstr>
      <vt:lpstr>But… Data is Far Away!!</vt:lpstr>
      <vt:lpstr>Caching: Keeping Things Close</vt:lpstr>
      <vt:lpstr>The Metaphorical Cache</vt:lpstr>
      <vt:lpstr>Memory Cache</vt:lpstr>
      <vt:lpstr>The Journey of Data</vt:lpstr>
      <vt:lpstr>Missing the mark</vt:lpstr>
      <vt:lpstr>Hitting the Target</vt:lpstr>
      <vt:lpstr>A Cache Half Full…</vt:lpstr>
      <vt:lpstr>Locality…</vt:lpstr>
      <vt:lpstr>Exploring Space… </vt:lpstr>
      <vt:lpstr>Direct and to the point…</vt:lpstr>
      <vt:lpstr>Missing your Connection…</vt:lpstr>
      <vt:lpstr>How big is that block?</vt:lpstr>
      <vt:lpstr>Block Size helps Locality…</vt:lpstr>
      <vt:lpstr>A tale of two C programs</vt:lpstr>
      <vt:lpstr>A deep Dive on the Left Program…</vt:lpstr>
      <vt:lpstr>A deep Dive on the Right Program…</vt:lpstr>
      <vt:lpstr>The Antagonist</vt:lpstr>
      <vt:lpstr>Measuring Cache Performance</vt:lpstr>
      <vt:lpstr>A Closer Look</vt:lpstr>
      <vt:lpstr>Cache Layout Summary</vt:lpstr>
      <vt:lpstr>Associativity</vt:lpstr>
      <vt:lpstr>Putting it all Together (Summary)</vt:lpstr>
      <vt:lpstr>That’s all I have for now!</vt:lpstr>
      <vt:lpstr>Geez… that took a while, so 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0449 RECITATION 6/7</dc:title>
  <dc:creator>Lu, Gordon</dc:creator>
  <cp:lastModifiedBy>Lu, Gordon</cp:lastModifiedBy>
  <cp:revision>1</cp:revision>
  <dcterms:created xsi:type="dcterms:W3CDTF">2021-03-24T21:26:19Z</dcterms:created>
  <dcterms:modified xsi:type="dcterms:W3CDTF">2021-03-24T21:30:22Z</dcterms:modified>
</cp:coreProperties>
</file>